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Raleway"/>
      <p:regular r:id="rId25"/>
      <p:bold r:id="rId26"/>
      <p:italic r:id="rId27"/>
      <p:boldItalic r:id="rId28"/>
    </p:embeddedFont>
    <p:embeddedFont>
      <p:font typeface="Old Standard TT"/>
      <p:regular r:id="rId29"/>
      <p:bold r:id="rId30"/>
      <p: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6C7A6C1-4EC6-48EF-BE5D-63682457ED1C}">
  <a:tblStyle styleId="{96C7A6C1-4EC6-48EF-BE5D-63682457ED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OldStandardTT-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OldStandardTT-italic.fntdata"/><Relationship Id="rId30" Type="http://schemas.openxmlformats.org/officeDocument/2006/relationships/font" Target="fonts/OldStandardTT-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6ca8de37a_1_15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6ca8de37a_1_1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names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6ca8de37a_1_19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6ca8de37a_1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6ca8de37a_14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6ca8de37a_1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6bca89927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6bca899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6ca8de37a_21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6ca8de37a_2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6ca8de37a_1_16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6ca8de37a_1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6ca8de37a_2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6ca8de37a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6ca8de37a_1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6ca8de37a_1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6ca8de37a_21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6ca8de37a_2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names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6ca8de37a_1_15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6ca8de37a_1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 unblur images: from the top to the bottom image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6bca8992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6bca899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6ca8de37a_1_18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6ca8de37a_1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6ca8de37a_1_18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6ca8de37a_1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Specifically, in feature selection part, we implemented Lagrange transformation to training pictures, in order to find the most representative points in each picture and sampled them as our training data points. Then after building models using training data, through cross validation for each model (mentioned above), we got the best parameters for each model according to the cross validation error, then implemented each model with their best parameters on testing pictures. Finally, according to the PSNR value of each model, we found the best model in super resolution problem is     .</a:t>
            </a:r>
            <a:endParaRPr sz="1400">
              <a:solidFill>
                <a:schemeClr val="dk1"/>
              </a:solidFill>
              <a:latin typeface="Old Standard TT"/>
              <a:ea typeface="Old Standard TT"/>
              <a:cs typeface="Old Standard TT"/>
              <a:sym typeface="Old Standard TT"/>
            </a:endParaRPr>
          </a:p>
          <a:p>
            <a:pPr indent="0" lvl="0" marL="0" rtl="0" algn="l">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6ca8de37a_1_18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6ca8de37a_1_1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6ca8de37a_1_14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6ca8de37a_1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6ca8de37a_1_19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6ca8de37a_1_1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6ca8de37a_1_19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6ca8de37a_1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52" name="Google Shape;5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53" name="Google Shape;53;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54" name="Google Shape;54;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55" name="Google Shape;55;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56" name="Shape 56"/>
        <p:cNvGrpSpPr/>
        <p:nvPr/>
      </p:nvGrpSpPr>
      <p:grpSpPr>
        <a:xfrm>
          <a:off x="0" y="0"/>
          <a:ext cx="0" cy="0"/>
          <a:chOff x="0" y="0"/>
          <a:chExt cx="0" cy="0"/>
        </a:xfrm>
      </p:grpSpPr>
      <p:grpSp>
        <p:nvGrpSpPr>
          <p:cNvPr id="57" name="Google Shape;57;p14"/>
          <p:cNvGrpSpPr/>
          <p:nvPr/>
        </p:nvGrpSpPr>
        <p:grpSpPr>
          <a:xfrm>
            <a:off x="830392" y="1191256"/>
            <a:ext cx="745763" cy="45826"/>
            <a:chOff x="4580561" y="2589004"/>
            <a:chExt cx="1064464" cy="25200"/>
          </a:xfrm>
        </p:grpSpPr>
        <p:sp>
          <p:nvSpPr>
            <p:cNvPr id="58" name="Google Shape;58;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1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64" name="Google Shape;64;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65" name="Google Shape;65;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6" name="Shape 66"/>
        <p:cNvGrpSpPr/>
        <p:nvPr/>
      </p:nvGrpSpPr>
      <p:grpSpPr>
        <a:xfrm>
          <a:off x="0" y="0"/>
          <a:ext cx="0" cy="0"/>
          <a:chOff x="0" y="0"/>
          <a:chExt cx="0" cy="0"/>
        </a:xfrm>
      </p:grpSpPr>
      <p:pic>
        <p:nvPicPr>
          <p:cNvPr descr="shutterstock_31891705.jpg" id="67" name="Google Shape;67;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8" name="Google Shape;68;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70" name="Google Shape;70;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2" name="Google Shape;72;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3" name="Google Shape;73;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4" name="Google Shape;74;p15"/>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_2">
    <p:spTree>
      <p:nvGrpSpPr>
        <p:cNvPr id="75" name="Shape 75"/>
        <p:cNvGrpSpPr/>
        <p:nvPr/>
      </p:nvGrpSpPr>
      <p:grpSpPr>
        <a:xfrm>
          <a:off x="0" y="0"/>
          <a:ext cx="0" cy="0"/>
          <a:chOff x="0" y="0"/>
          <a:chExt cx="0" cy="0"/>
        </a:xfrm>
      </p:grpSpPr>
      <p:sp>
        <p:nvSpPr>
          <p:cNvPr id="76" name="Google Shape;76;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8" name="Google Shape;78;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0" name="Google Shape;80;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1" name="Google Shape;81;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82" name="Google Shape;82;p1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83" name="Shape 83"/>
        <p:cNvGrpSpPr/>
        <p:nvPr/>
      </p:nvGrpSpPr>
      <p:grpSpPr>
        <a:xfrm>
          <a:off x="0" y="0"/>
          <a:ext cx="0" cy="0"/>
          <a:chOff x="0" y="0"/>
          <a:chExt cx="0" cy="0"/>
        </a:xfrm>
      </p:grpSpPr>
      <p:pic>
        <p:nvPicPr>
          <p:cNvPr descr="shutterstock_429987889_edited.jpg" id="84" name="Google Shape;84;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85" name="Google Shape;85;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7"/>
          <p:cNvGrpSpPr/>
          <p:nvPr/>
        </p:nvGrpSpPr>
        <p:grpSpPr>
          <a:xfrm>
            <a:off x="830392" y="1191256"/>
            <a:ext cx="745763" cy="45826"/>
            <a:chOff x="4580561" y="2589004"/>
            <a:chExt cx="1064464" cy="25200"/>
          </a:xfrm>
        </p:grpSpPr>
        <p:sp>
          <p:nvSpPr>
            <p:cNvPr id="87" name="Google Shape;87;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7"/>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0" name="Google Shape;90;p17"/>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1" name="Google Shape;91;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100" name="Shape 100"/>
        <p:cNvGrpSpPr/>
        <p:nvPr/>
      </p:nvGrpSpPr>
      <p:grpSpPr>
        <a:xfrm>
          <a:off x="0" y="0"/>
          <a:ext cx="0" cy="0"/>
          <a:chOff x="0" y="0"/>
          <a:chExt cx="0" cy="0"/>
        </a:xfrm>
      </p:grpSpPr>
      <p:sp>
        <p:nvSpPr>
          <p:cNvPr id="101" name="Google Shape;101;p19"/>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9"/>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03" name="Google Shape;103;p19"/>
          <p:cNvSpPr txBox="1"/>
          <p:nvPr>
            <p:ph type="ctrTitle"/>
          </p:nvPr>
        </p:nvSpPr>
        <p:spPr>
          <a:xfrm>
            <a:off x="512700" y="1893300"/>
            <a:ext cx="8118600" cy="1522800"/>
          </a:xfrm>
          <a:prstGeom prst="rect">
            <a:avLst/>
          </a:prstGeom>
        </p:spPr>
        <p:txBody>
          <a:bodyPr anchorCtr="0" anchor="b" bIns="91425" lIns="91425" spcFirstLastPara="1" rIns="91425" wrap="square" tIns="91425"/>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104" name="Google Shape;104;p19"/>
          <p:cNvSpPr txBox="1"/>
          <p:nvPr>
            <p:ph idx="1" type="subTitle"/>
          </p:nvPr>
        </p:nvSpPr>
        <p:spPr>
          <a:xfrm>
            <a:off x="512700" y="3840639"/>
            <a:ext cx="8118600" cy="7875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06" name="Shape 106"/>
        <p:cNvGrpSpPr/>
        <p:nvPr/>
      </p:nvGrpSpPr>
      <p:grpSpPr>
        <a:xfrm>
          <a:off x="0" y="0"/>
          <a:ext cx="0" cy="0"/>
          <a:chOff x="0" y="0"/>
          <a:chExt cx="0" cy="0"/>
        </a:xfrm>
      </p:grpSpPr>
      <p:cxnSp>
        <p:nvCxnSpPr>
          <p:cNvPr id="107" name="Google Shape;107;p20"/>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08" name="Google Shape;108;p20"/>
          <p:cNvSpPr txBox="1"/>
          <p:nvPr>
            <p:ph type="title"/>
          </p:nvPr>
        </p:nvSpPr>
        <p:spPr>
          <a:xfrm>
            <a:off x="512700" y="1893300"/>
            <a:ext cx="8118600" cy="1522800"/>
          </a:xfrm>
          <a:prstGeom prst="rect">
            <a:avLst/>
          </a:prstGeom>
        </p:spPr>
        <p:txBody>
          <a:bodyPr anchorCtr="0" anchor="b" bIns="91425" lIns="91425" spcFirstLastPara="1" rIns="91425" wrap="square" tIns="91425"/>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0" name="Shape 110"/>
        <p:cNvGrpSpPr/>
        <p:nvPr/>
      </p:nvGrpSpPr>
      <p:grpSpPr>
        <a:xfrm>
          <a:off x="0" y="0"/>
          <a:ext cx="0" cy="0"/>
          <a:chOff x="0" y="0"/>
          <a:chExt cx="0" cy="0"/>
        </a:xfrm>
      </p:grpSpPr>
      <p:sp>
        <p:nvSpPr>
          <p:cNvPr id="111" name="Google Shape;111;p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21"/>
          <p:cNvSpPr txBox="1"/>
          <p:nvPr>
            <p:ph idx="1" type="body"/>
          </p:nvPr>
        </p:nvSpPr>
        <p:spPr>
          <a:xfrm>
            <a:off x="311700" y="1171600"/>
            <a:ext cx="8520600" cy="3397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22"/>
          <p:cNvSpPr txBox="1"/>
          <p:nvPr>
            <p:ph idx="1" type="body"/>
          </p:nvPr>
        </p:nvSpPr>
        <p:spPr>
          <a:xfrm>
            <a:off x="311700" y="1171675"/>
            <a:ext cx="3999900" cy="3397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8" name="Google Shape;118;p22"/>
          <p:cNvSpPr txBox="1"/>
          <p:nvPr>
            <p:ph idx="2" type="body"/>
          </p:nvPr>
        </p:nvSpPr>
        <p:spPr>
          <a:xfrm>
            <a:off x="4832400" y="1171675"/>
            <a:ext cx="3999900" cy="3397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 name="Google Shape;12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 name="Google Shape;125;p2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6" name="Google Shape;12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127" name="Shape 127"/>
        <p:cNvGrpSpPr/>
        <p:nvPr/>
      </p:nvGrpSpPr>
      <p:grpSpPr>
        <a:xfrm>
          <a:off x="0" y="0"/>
          <a:ext cx="0" cy="0"/>
          <a:chOff x="0" y="0"/>
          <a:chExt cx="0" cy="0"/>
        </a:xfrm>
      </p:grpSpPr>
      <p:sp>
        <p:nvSpPr>
          <p:cNvPr id="128" name="Google Shape;128;p25"/>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129" name="Google Shape;12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0" name="Shape 130"/>
        <p:cNvGrpSpPr/>
        <p:nvPr/>
      </p:nvGrpSpPr>
      <p:grpSpPr>
        <a:xfrm>
          <a:off x="0" y="0"/>
          <a:ext cx="0" cy="0"/>
          <a:chOff x="0" y="0"/>
          <a:chExt cx="0" cy="0"/>
        </a:xfrm>
      </p:grpSpPr>
      <p:sp>
        <p:nvSpPr>
          <p:cNvPr id="131" name="Google Shape;131;p26"/>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26"/>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133" name="Google Shape;133;p26"/>
          <p:cNvSpPr txBox="1"/>
          <p:nvPr>
            <p:ph type="title"/>
          </p:nvPr>
        </p:nvSpPr>
        <p:spPr>
          <a:xfrm>
            <a:off x="265500" y="1382350"/>
            <a:ext cx="4045200" cy="1333200"/>
          </a:xfrm>
          <a:prstGeom prst="rect">
            <a:avLst/>
          </a:prstGeom>
        </p:spPr>
        <p:txBody>
          <a:bodyPr anchorCtr="0" anchor="b" bIns="91425" lIns="91425" spcFirstLastPara="1" rIns="91425" wrap="square" tIns="91425"/>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134" name="Google Shape;134;p26"/>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5" name="Google Shape;135;p2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1600"/>
              </a:spcBef>
              <a:spcAft>
                <a:spcPts val="0"/>
              </a:spcAft>
              <a:buClr>
                <a:schemeClr val="accent1"/>
              </a:buClr>
              <a:buSzPts val="1400"/>
              <a:buChar char="○"/>
              <a:defRPr>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
        <p:nvSpPr>
          <p:cNvPr id="136" name="Google Shape;13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7" name="Shape 137"/>
        <p:cNvGrpSpPr/>
        <p:nvPr/>
      </p:nvGrpSpPr>
      <p:grpSpPr>
        <a:xfrm>
          <a:off x="0" y="0"/>
          <a:ext cx="0" cy="0"/>
          <a:chOff x="0" y="0"/>
          <a:chExt cx="0" cy="0"/>
        </a:xfrm>
      </p:grpSpPr>
      <p:sp>
        <p:nvSpPr>
          <p:cNvPr id="138" name="Google Shape;138;p2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39" name="Google Shape;13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40" name="Shape 140"/>
        <p:cNvGrpSpPr/>
        <p:nvPr/>
      </p:nvGrpSpPr>
      <p:grpSpPr>
        <a:xfrm>
          <a:off x="0" y="0"/>
          <a:ext cx="0" cy="0"/>
          <a:chOff x="0" y="0"/>
          <a:chExt cx="0" cy="0"/>
        </a:xfrm>
      </p:grpSpPr>
      <p:sp>
        <p:nvSpPr>
          <p:cNvPr id="141" name="Google Shape;141;p28"/>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142" name="Google Shape;142;p28"/>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3" name="Google Shape;14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4" name="Shape 144"/>
        <p:cNvGrpSpPr/>
        <p:nvPr/>
      </p:nvGrpSpPr>
      <p:grpSpPr>
        <a:xfrm>
          <a:off x="0" y="0"/>
          <a:ext cx="0" cy="0"/>
          <a:chOff x="0" y="0"/>
          <a:chExt cx="0" cy="0"/>
        </a:xfrm>
      </p:grpSpPr>
      <p:sp>
        <p:nvSpPr>
          <p:cNvPr id="145" name="Google Shape;14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98" name="Google Shape;98;p18"/>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99" name="Google Shape;9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Old Standard TT"/>
                <a:ea typeface="Old Standard TT"/>
                <a:cs typeface="Old Standard TT"/>
                <a:sym typeface="Old Standard TT"/>
              </a:defRPr>
            </a:lvl1pPr>
            <a:lvl2pPr lvl="1" rtl="0" algn="r">
              <a:buNone/>
              <a:defRPr sz="1000">
                <a:solidFill>
                  <a:schemeClr val="dk1"/>
                </a:solidFill>
                <a:latin typeface="Old Standard TT"/>
                <a:ea typeface="Old Standard TT"/>
                <a:cs typeface="Old Standard TT"/>
                <a:sym typeface="Old Standard TT"/>
              </a:defRPr>
            </a:lvl2pPr>
            <a:lvl3pPr lvl="2" rtl="0" algn="r">
              <a:buNone/>
              <a:defRPr sz="1000">
                <a:solidFill>
                  <a:schemeClr val="dk1"/>
                </a:solidFill>
                <a:latin typeface="Old Standard TT"/>
                <a:ea typeface="Old Standard TT"/>
                <a:cs typeface="Old Standard TT"/>
                <a:sym typeface="Old Standard TT"/>
              </a:defRPr>
            </a:lvl3pPr>
            <a:lvl4pPr lvl="3" rtl="0" algn="r">
              <a:buNone/>
              <a:defRPr sz="1000">
                <a:solidFill>
                  <a:schemeClr val="dk1"/>
                </a:solidFill>
                <a:latin typeface="Old Standard TT"/>
                <a:ea typeface="Old Standard TT"/>
                <a:cs typeface="Old Standard TT"/>
                <a:sym typeface="Old Standard TT"/>
              </a:defRPr>
            </a:lvl4pPr>
            <a:lvl5pPr lvl="4" rtl="0" algn="r">
              <a:buNone/>
              <a:defRPr sz="1000">
                <a:solidFill>
                  <a:schemeClr val="dk1"/>
                </a:solidFill>
                <a:latin typeface="Old Standard TT"/>
                <a:ea typeface="Old Standard TT"/>
                <a:cs typeface="Old Standard TT"/>
                <a:sym typeface="Old Standard TT"/>
              </a:defRPr>
            </a:lvl5pPr>
            <a:lvl6pPr lvl="5" rtl="0" algn="r">
              <a:buNone/>
              <a:defRPr sz="1000">
                <a:solidFill>
                  <a:schemeClr val="dk1"/>
                </a:solidFill>
                <a:latin typeface="Old Standard TT"/>
                <a:ea typeface="Old Standard TT"/>
                <a:cs typeface="Old Standard TT"/>
                <a:sym typeface="Old Standard TT"/>
              </a:defRPr>
            </a:lvl6pPr>
            <a:lvl7pPr lvl="6" rtl="0" algn="r">
              <a:buNone/>
              <a:defRPr sz="1000">
                <a:solidFill>
                  <a:schemeClr val="dk1"/>
                </a:solidFill>
                <a:latin typeface="Old Standard TT"/>
                <a:ea typeface="Old Standard TT"/>
                <a:cs typeface="Old Standard TT"/>
                <a:sym typeface="Old Standard TT"/>
              </a:defRPr>
            </a:lvl7pPr>
            <a:lvl8pPr lvl="7" rtl="0" algn="r">
              <a:buNone/>
              <a:defRPr sz="1000">
                <a:solidFill>
                  <a:schemeClr val="dk1"/>
                </a:solidFill>
                <a:latin typeface="Old Standard TT"/>
                <a:ea typeface="Old Standard TT"/>
                <a:cs typeface="Old Standard TT"/>
                <a:sym typeface="Old Standard TT"/>
              </a:defRPr>
            </a:lvl8pPr>
            <a:lvl9pPr lvl="8" rtl="0"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www.cse.chalmers.se/~richajo/dit865/files/gb_explainer.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49" name="Shape 149"/>
        <p:cNvGrpSpPr/>
        <p:nvPr/>
      </p:nvGrpSpPr>
      <p:grpSpPr>
        <a:xfrm>
          <a:off x="0" y="0"/>
          <a:ext cx="0" cy="0"/>
          <a:chOff x="0" y="0"/>
          <a:chExt cx="0" cy="0"/>
        </a:xfrm>
      </p:grpSpPr>
      <p:sp>
        <p:nvSpPr>
          <p:cNvPr id="150" name="Google Shape;150;p30"/>
          <p:cNvSpPr txBox="1"/>
          <p:nvPr>
            <p:ph type="title"/>
          </p:nvPr>
        </p:nvSpPr>
        <p:spPr>
          <a:xfrm>
            <a:off x="235500" y="1258525"/>
            <a:ext cx="85206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rgbClr val="000000"/>
                </a:solidFill>
                <a:latin typeface="Times New Roman"/>
                <a:ea typeface="Times New Roman"/>
                <a:cs typeface="Times New Roman"/>
                <a:sym typeface="Times New Roman"/>
              </a:rPr>
              <a:t>Project3-Group8</a:t>
            </a:r>
            <a:endParaRPr>
              <a:latin typeface="Times New Roman"/>
              <a:ea typeface="Times New Roman"/>
              <a:cs typeface="Times New Roman"/>
              <a:sym typeface="Times New Roman"/>
            </a:endParaRPr>
          </a:p>
        </p:txBody>
      </p:sp>
      <p:sp>
        <p:nvSpPr>
          <p:cNvPr id="151" name="Google Shape;151;p30"/>
          <p:cNvSpPr txBox="1"/>
          <p:nvPr>
            <p:ph idx="1" type="body"/>
          </p:nvPr>
        </p:nvSpPr>
        <p:spPr>
          <a:xfrm>
            <a:off x="2618900" y="2779725"/>
            <a:ext cx="6447600" cy="911700"/>
          </a:xfrm>
          <a:prstGeom prst="rect">
            <a:avLst/>
          </a:prstGeom>
        </p:spPr>
        <p:txBody>
          <a:bodyPr anchorCtr="0" anchor="t" bIns="91425" lIns="91425" spcFirstLastPara="1" rIns="91425" wrap="square" tIns="91425">
            <a:noAutofit/>
          </a:bodyPr>
          <a:lstStyle/>
          <a:p>
            <a:pPr indent="0" lvl="0" marL="177800" marR="177800" rtl="0" algn="ctr">
              <a:lnSpc>
                <a:spcPct val="125000"/>
              </a:lnSpc>
              <a:spcBef>
                <a:spcPts val="600"/>
              </a:spcBef>
              <a:spcAft>
                <a:spcPts val="0"/>
              </a:spcAft>
              <a:buNone/>
            </a:pPr>
            <a:r>
              <a:rPr lang="en-GB" sz="1200">
                <a:solidFill>
                  <a:srgbClr val="000000"/>
                </a:solidFill>
                <a:latin typeface="Comic Sans MS"/>
                <a:ea typeface="Comic Sans MS"/>
                <a:cs typeface="Comic Sans MS"/>
                <a:sym typeface="Comic Sans MS"/>
              </a:rPr>
              <a:t>Gabriel Benedict, Qiaqia Sun, Zhengyang Xu, Huiyu Zhang</a:t>
            </a:r>
            <a:endParaRPr sz="1200">
              <a:solidFill>
                <a:srgbClr val="000000"/>
              </a:solidFill>
              <a:latin typeface="Comic Sans MS"/>
              <a:ea typeface="Comic Sans MS"/>
              <a:cs typeface="Comic Sans MS"/>
              <a:sym typeface="Comic Sans MS"/>
            </a:endParaRPr>
          </a:p>
          <a:p>
            <a:pPr indent="0" lvl="0" marL="0" marR="177800" rtl="0" algn="ctr">
              <a:lnSpc>
                <a:spcPct val="125000"/>
              </a:lnSpc>
              <a:spcBef>
                <a:spcPts val="600"/>
              </a:spcBef>
              <a:spcAft>
                <a:spcPts val="0"/>
              </a:spcAft>
              <a:buNone/>
            </a:pPr>
            <a:r>
              <a:t/>
            </a:r>
            <a:endParaRPr sz="1000">
              <a:solidFill>
                <a:srgbClr val="000000"/>
              </a:solidFill>
              <a:latin typeface="Courier New"/>
              <a:ea typeface="Courier New"/>
              <a:cs typeface="Courier New"/>
              <a:sym typeface="Courier New"/>
            </a:endParaRPr>
          </a:p>
          <a:p>
            <a:pPr indent="0" lvl="0" marL="177800" marR="177800" rtl="0" algn="ctr">
              <a:lnSpc>
                <a:spcPct val="125000"/>
              </a:lnSpc>
              <a:spcBef>
                <a:spcPts val="600"/>
              </a:spcBef>
              <a:spcAft>
                <a:spcPts val="0"/>
              </a:spcAft>
              <a:buNone/>
            </a:pPr>
            <a:r>
              <a:t/>
            </a:r>
            <a:endParaRPr sz="1000">
              <a:solidFill>
                <a:srgbClr val="000000"/>
              </a:solidFill>
              <a:latin typeface="Courier New"/>
              <a:ea typeface="Courier New"/>
              <a:cs typeface="Courier New"/>
              <a:sym typeface="Courier New"/>
            </a:endParaRPr>
          </a:p>
          <a:p>
            <a:pPr indent="0" lvl="0" marL="0" rtl="0" algn="ctr">
              <a:spcBef>
                <a:spcPts val="600"/>
              </a:spcBef>
              <a:spcAft>
                <a:spcPts val="1600"/>
              </a:spcAft>
              <a:buNone/>
            </a:pPr>
            <a:r>
              <a:t/>
            </a:r>
            <a:endParaRPr b="1" sz="14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64" name="Shape 264"/>
        <p:cNvGrpSpPr/>
        <p:nvPr/>
      </p:nvGrpSpPr>
      <p:grpSpPr>
        <a:xfrm>
          <a:off x="0" y="0"/>
          <a:ext cx="0" cy="0"/>
          <a:chOff x="0" y="0"/>
          <a:chExt cx="0" cy="0"/>
        </a:xfrm>
      </p:grpSpPr>
      <p:sp>
        <p:nvSpPr>
          <p:cNvPr id="265" name="Google Shape;265;p39"/>
          <p:cNvSpPr txBox="1"/>
          <p:nvPr>
            <p:ph type="title"/>
          </p:nvPr>
        </p:nvSpPr>
        <p:spPr>
          <a:xfrm>
            <a:off x="225100" y="1905150"/>
            <a:ext cx="4045200" cy="13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t>Neural Network</a:t>
            </a:r>
            <a:endParaRPr b="1"/>
          </a:p>
        </p:txBody>
      </p:sp>
      <p:pic>
        <p:nvPicPr>
          <p:cNvPr id="266" name="Google Shape;266;p39"/>
          <p:cNvPicPr preferRelativeResize="0"/>
          <p:nvPr/>
        </p:nvPicPr>
        <p:blipFill>
          <a:blip r:embed="rId3">
            <a:alphaModFix/>
          </a:blip>
          <a:stretch>
            <a:fillRect/>
          </a:stretch>
        </p:blipFill>
        <p:spPr>
          <a:xfrm>
            <a:off x="4572000" y="1067925"/>
            <a:ext cx="4568900" cy="28235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70" name="Shape 270"/>
        <p:cNvGrpSpPr/>
        <p:nvPr/>
      </p:nvGrpSpPr>
      <p:grpSpPr>
        <a:xfrm>
          <a:off x="0" y="0"/>
          <a:ext cx="0" cy="0"/>
          <a:chOff x="0" y="0"/>
          <a:chExt cx="0" cy="0"/>
        </a:xfrm>
      </p:grpSpPr>
      <p:sp>
        <p:nvSpPr>
          <p:cNvPr id="271" name="Google Shape;271;p40"/>
          <p:cNvSpPr txBox="1"/>
          <p:nvPr>
            <p:ph type="title"/>
          </p:nvPr>
        </p:nvSpPr>
        <p:spPr>
          <a:xfrm>
            <a:off x="225100" y="1905150"/>
            <a:ext cx="4045200" cy="13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t>SVM</a:t>
            </a:r>
            <a:endParaRPr b="1"/>
          </a:p>
        </p:txBody>
      </p:sp>
      <p:sp>
        <p:nvSpPr>
          <p:cNvPr id="272" name="Google Shape;272;p40"/>
          <p:cNvSpPr txBox="1"/>
          <p:nvPr>
            <p:ph idx="2" type="body"/>
          </p:nvPr>
        </p:nvSpPr>
        <p:spPr>
          <a:xfrm>
            <a:off x="4968875" y="1598250"/>
            <a:ext cx="3837000" cy="1947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a:t>Support vector machines are supervised learning models with associated learning algorithms that analyze data used for classification and regression analysis</a:t>
            </a:r>
            <a:endParaRPr/>
          </a:p>
        </p:txBody>
      </p:sp>
      <p:sp>
        <p:nvSpPr>
          <p:cNvPr id="273" name="Google Shape;273;p40"/>
          <p:cNvSpPr txBox="1"/>
          <p:nvPr/>
        </p:nvSpPr>
        <p:spPr>
          <a:xfrm rot="-749700">
            <a:off x="886460" y="1294558"/>
            <a:ext cx="7942520" cy="6554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600">
                <a:solidFill>
                  <a:srgbClr val="FF0000"/>
                </a:solidFill>
              </a:rPr>
              <a:t>TOO SLOW</a:t>
            </a:r>
            <a:endParaRPr sz="9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77" name="Shape 277"/>
        <p:cNvGrpSpPr/>
        <p:nvPr/>
      </p:nvGrpSpPr>
      <p:grpSpPr>
        <a:xfrm>
          <a:off x="0" y="0"/>
          <a:ext cx="0" cy="0"/>
          <a:chOff x="0" y="0"/>
          <a:chExt cx="0" cy="0"/>
        </a:xfrm>
      </p:grpSpPr>
      <p:sp>
        <p:nvSpPr>
          <p:cNvPr id="278" name="Google Shape;278;p41"/>
          <p:cNvSpPr txBox="1"/>
          <p:nvPr>
            <p:ph type="title"/>
          </p:nvPr>
        </p:nvSpPr>
        <p:spPr>
          <a:xfrm>
            <a:off x="173588" y="83050"/>
            <a:ext cx="8520600" cy="613200"/>
          </a:xfrm>
          <a:prstGeom prst="rect">
            <a:avLst/>
          </a:prstGeom>
        </p:spPr>
        <p:txBody>
          <a:bodyPr anchorCtr="0" anchor="t" bIns="91425" lIns="91425" spcFirstLastPara="1" rIns="91425" wrap="square" tIns="91425">
            <a:noAutofit/>
          </a:bodyPr>
          <a:lstStyle/>
          <a:p>
            <a:pPr indent="0" lvl="0" marL="0" marR="0" rtl="0" algn="l">
              <a:lnSpc>
                <a:spcPct val="110000"/>
              </a:lnSpc>
              <a:spcBef>
                <a:spcPts val="800"/>
              </a:spcBef>
              <a:spcAft>
                <a:spcPts val="0"/>
              </a:spcAft>
              <a:buClr>
                <a:srgbClr val="000000"/>
              </a:buClr>
              <a:buSzPts val="1100"/>
              <a:buFont typeface="Arial"/>
              <a:buNone/>
            </a:pPr>
            <a:r>
              <a:rPr b="1" lang="en-GB"/>
              <a:t>Performance Measure (PSNR)</a:t>
            </a:r>
            <a:endParaRPr b="1" sz="1350">
              <a:solidFill>
                <a:srgbClr val="333333"/>
              </a:solidFill>
              <a:latin typeface="Arial"/>
              <a:ea typeface="Arial"/>
              <a:cs typeface="Arial"/>
              <a:sym typeface="Arial"/>
            </a:endParaRPr>
          </a:p>
          <a:p>
            <a:pPr indent="0" lvl="0" marL="0" marR="0" rtl="0" algn="l">
              <a:lnSpc>
                <a:spcPct val="110000"/>
              </a:lnSpc>
              <a:spcBef>
                <a:spcPts val="800"/>
              </a:spcBef>
              <a:spcAft>
                <a:spcPts val="800"/>
              </a:spcAft>
              <a:buNone/>
            </a:pPr>
            <a:r>
              <a:t/>
            </a:r>
            <a:endParaRPr sz="1350">
              <a:solidFill>
                <a:srgbClr val="333333"/>
              </a:solidFill>
              <a:latin typeface="Arial"/>
              <a:ea typeface="Arial"/>
              <a:cs typeface="Arial"/>
              <a:sym typeface="Arial"/>
            </a:endParaRPr>
          </a:p>
        </p:txBody>
      </p:sp>
      <p:pic>
        <p:nvPicPr>
          <p:cNvPr id="279" name="Google Shape;279;p41"/>
          <p:cNvPicPr preferRelativeResize="0"/>
          <p:nvPr/>
        </p:nvPicPr>
        <p:blipFill>
          <a:blip r:embed="rId3">
            <a:alphaModFix/>
          </a:blip>
          <a:stretch>
            <a:fillRect/>
          </a:stretch>
        </p:blipFill>
        <p:spPr>
          <a:xfrm>
            <a:off x="1316600" y="818750"/>
            <a:ext cx="6679801" cy="4142450"/>
          </a:xfrm>
          <a:prstGeom prst="rect">
            <a:avLst/>
          </a:prstGeom>
          <a:noFill/>
          <a:ln>
            <a:noFill/>
          </a:ln>
        </p:spPr>
      </p:pic>
      <p:pic>
        <p:nvPicPr>
          <p:cNvPr descr="PSNR = 20 \cdot \text{log}_{10}(MAX_I) - 10 \cdot \text{log}_{10}(MSE)" id="280" name="Google Shape;280;p41" title="MathEquation,#000000"/>
          <p:cNvPicPr preferRelativeResize="0"/>
          <p:nvPr/>
        </p:nvPicPr>
        <p:blipFill>
          <a:blip r:embed="rId4">
            <a:alphaModFix/>
          </a:blip>
          <a:stretch>
            <a:fillRect/>
          </a:stretch>
        </p:blipFill>
        <p:spPr>
          <a:xfrm>
            <a:off x="4352350" y="890373"/>
            <a:ext cx="4218274" cy="2741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84" name="Shape 284"/>
        <p:cNvGrpSpPr/>
        <p:nvPr/>
      </p:nvGrpSpPr>
      <p:grpSpPr>
        <a:xfrm>
          <a:off x="0" y="0"/>
          <a:ext cx="0" cy="0"/>
          <a:chOff x="0" y="0"/>
          <a:chExt cx="0" cy="0"/>
        </a:xfrm>
      </p:grpSpPr>
      <p:sp>
        <p:nvSpPr>
          <p:cNvPr id="285" name="Google Shape;285;p42"/>
          <p:cNvSpPr txBox="1"/>
          <p:nvPr>
            <p:ph type="title"/>
          </p:nvPr>
        </p:nvSpPr>
        <p:spPr>
          <a:xfrm>
            <a:off x="173588" y="83050"/>
            <a:ext cx="8520600" cy="613200"/>
          </a:xfrm>
          <a:prstGeom prst="rect">
            <a:avLst/>
          </a:prstGeom>
        </p:spPr>
        <p:txBody>
          <a:bodyPr anchorCtr="0" anchor="t" bIns="91425" lIns="91425" spcFirstLastPara="1" rIns="91425" wrap="square" tIns="91425">
            <a:noAutofit/>
          </a:bodyPr>
          <a:lstStyle/>
          <a:p>
            <a:pPr indent="0" lvl="0" marL="0" marR="0" rtl="0" algn="l">
              <a:lnSpc>
                <a:spcPct val="110000"/>
              </a:lnSpc>
              <a:spcBef>
                <a:spcPts val="800"/>
              </a:spcBef>
              <a:spcAft>
                <a:spcPts val="0"/>
              </a:spcAft>
              <a:buClr>
                <a:srgbClr val="000000"/>
              </a:buClr>
              <a:buSzPts val="1100"/>
              <a:buFont typeface="Arial"/>
              <a:buNone/>
            </a:pPr>
            <a:r>
              <a:rPr b="1" lang="en-GB"/>
              <a:t>Performance Measure </a:t>
            </a:r>
            <a:endParaRPr b="1" sz="1350">
              <a:solidFill>
                <a:srgbClr val="333333"/>
              </a:solidFill>
              <a:latin typeface="Arial"/>
              <a:ea typeface="Arial"/>
              <a:cs typeface="Arial"/>
              <a:sym typeface="Arial"/>
            </a:endParaRPr>
          </a:p>
          <a:p>
            <a:pPr indent="0" lvl="0" marL="0" marR="0" rtl="0" algn="l">
              <a:lnSpc>
                <a:spcPct val="110000"/>
              </a:lnSpc>
              <a:spcBef>
                <a:spcPts val="800"/>
              </a:spcBef>
              <a:spcAft>
                <a:spcPts val="800"/>
              </a:spcAft>
              <a:buNone/>
            </a:pPr>
            <a:r>
              <a:t/>
            </a:r>
            <a:endParaRPr sz="1350">
              <a:solidFill>
                <a:srgbClr val="333333"/>
              </a:solidFill>
              <a:latin typeface="Arial"/>
              <a:ea typeface="Arial"/>
              <a:cs typeface="Arial"/>
              <a:sym typeface="Arial"/>
            </a:endParaRPr>
          </a:p>
        </p:txBody>
      </p:sp>
      <p:pic>
        <p:nvPicPr>
          <p:cNvPr id="286" name="Google Shape;286;p42"/>
          <p:cNvPicPr preferRelativeResize="0"/>
          <p:nvPr/>
        </p:nvPicPr>
        <p:blipFill>
          <a:blip r:embed="rId3">
            <a:alphaModFix/>
          </a:blip>
          <a:stretch>
            <a:fillRect/>
          </a:stretch>
        </p:blipFill>
        <p:spPr>
          <a:xfrm>
            <a:off x="1538000" y="696250"/>
            <a:ext cx="5977925" cy="425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2355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Conclusion: GBM</a:t>
            </a:r>
            <a:endParaRPr b="1"/>
          </a:p>
        </p:txBody>
      </p:sp>
      <p:pic>
        <p:nvPicPr>
          <p:cNvPr id="292" name="Google Shape;292;p43"/>
          <p:cNvPicPr preferRelativeResize="0"/>
          <p:nvPr/>
        </p:nvPicPr>
        <p:blipFill>
          <a:blip r:embed="rId3">
            <a:alphaModFix/>
          </a:blip>
          <a:stretch>
            <a:fillRect/>
          </a:stretch>
        </p:blipFill>
        <p:spPr>
          <a:xfrm>
            <a:off x="770400" y="1303825"/>
            <a:ext cx="3509325" cy="3534875"/>
          </a:xfrm>
          <a:prstGeom prst="rect">
            <a:avLst/>
          </a:prstGeom>
          <a:noFill/>
          <a:ln>
            <a:noFill/>
          </a:ln>
        </p:spPr>
      </p:pic>
      <p:pic>
        <p:nvPicPr>
          <p:cNvPr id="293" name="Google Shape;293;p43"/>
          <p:cNvPicPr preferRelativeResize="0"/>
          <p:nvPr/>
        </p:nvPicPr>
        <p:blipFill>
          <a:blip r:embed="rId4">
            <a:alphaModFix/>
          </a:blip>
          <a:stretch>
            <a:fillRect/>
          </a:stretch>
        </p:blipFill>
        <p:spPr>
          <a:xfrm>
            <a:off x="4921575" y="1303825"/>
            <a:ext cx="3534874" cy="3534874"/>
          </a:xfrm>
          <a:prstGeom prst="rect">
            <a:avLst/>
          </a:prstGeom>
          <a:noFill/>
          <a:ln>
            <a:noFill/>
          </a:ln>
        </p:spPr>
      </p:pic>
      <p:sp>
        <p:nvSpPr>
          <p:cNvPr id="294" name="Google Shape;294;p43"/>
          <p:cNvSpPr txBox="1"/>
          <p:nvPr/>
        </p:nvSpPr>
        <p:spPr>
          <a:xfrm>
            <a:off x="2116313" y="809400"/>
            <a:ext cx="817500" cy="6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LR</a:t>
            </a:r>
            <a:endParaRPr b="1" sz="1800"/>
          </a:p>
        </p:txBody>
      </p:sp>
      <p:sp>
        <p:nvSpPr>
          <p:cNvPr id="295" name="Google Shape;295;p43"/>
          <p:cNvSpPr txBox="1"/>
          <p:nvPr/>
        </p:nvSpPr>
        <p:spPr>
          <a:xfrm>
            <a:off x="6021063" y="809400"/>
            <a:ext cx="1335900" cy="6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Predicted</a:t>
            </a:r>
            <a:endParaRPr b="1"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99" name="Shape 299"/>
        <p:cNvGrpSpPr/>
        <p:nvPr/>
      </p:nvGrpSpPr>
      <p:grpSpPr>
        <a:xfrm>
          <a:off x="0" y="0"/>
          <a:ext cx="0" cy="0"/>
          <a:chOff x="0" y="0"/>
          <a:chExt cx="0" cy="0"/>
        </a:xfrm>
      </p:grpSpPr>
      <p:sp>
        <p:nvSpPr>
          <p:cNvPr id="300" name="Google Shape;300;p44"/>
          <p:cNvSpPr txBox="1"/>
          <p:nvPr>
            <p:ph type="title"/>
          </p:nvPr>
        </p:nvSpPr>
        <p:spPr>
          <a:xfrm>
            <a:off x="554588" y="768850"/>
            <a:ext cx="8520600" cy="613200"/>
          </a:xfrm>
          <a:prstGeom prst="rect">
            <a:avLst/>
          </a:prstGeom>
        </p:spPr>
        <p:txBody>
          <a:bodyPr anchorCtr="0" anchor="t" bIns="91425" lIns="91425" spcFirstLastPara="1" rIns="91425" wrap="square" tIns="91425">
            <a:noAutofit/>
          </a:bodyPr>
          <a:lstStyle/>
          <a:p>
            <a:pPr indent="0" lvl="0" marL="0" marR="0" rtl="0" algn="l">
              <a:lnSpc>
                <a:spcPct val="110000"/>
              </a:lnSpc>
              <a:spcBef>
                <a:spcPts val="800"/>
              </a:spcBef>
              <a:spcAft>
                <a:spcPts val="0"/>
              </a:spcAft>
              <a:buClr>
                <a:srgbClr val="000000"/>
              </a:buClr>
              <a:buSzPts val="1100"/>
              <a:buFont typeface="Arial"/>
              <a:buNone/>
            </a:pPr>
            <a:r>
              <a:rPr b="1" lang="en-GB"/>
              <a:t>Further Improvement:</a:t>
            </a:r>
            <a:r>
              <a:rPr b="1" lang="en-GB"/>
              <a:t> </a:t>
            </a:r>
            <a:endParaRPr b="1" sz="1350">
              <a:solidFill>
                <a:srgbClr val="333333"/>
              </a:solidFill>
              <a:latin typeface="Arial"/>
              <a:ea typeface="Arial"/>
              <a:cs typeface="Arial"/>
              <a:sym typeface="Arial"/>
            </a:endParaRPr>
          </a:p>
          <a:p>
            <a:pPr indent="0" lvl="0" marL="0" marR="0" rtl="0" algn="l">
              <a:lnSpc>
                <a:spcPct val="110000"/>
              </a:lnSpc>
              <a:spcBef>
                <a:spcPts val="800"/>
              </a:spcBef>
              <a:spcAft>
                <a:spcPts val="800"/>
              </a:spcAft>
              <a:buNone/>
            </a:pPr>
            <a:r>
              <a:t/>
            </a:r>
            <a:endParaRPr sz="1350">
              <a:solidFill>
                <a:srgbClr val="333333"/>
              </a:solidFill>
              <a:latin typeface="Arial"/>
              <a:ea typeface="Arial"/>
              <a:cs typeface="Arial"/>
              <a:sym typeface="Arial"/>
            </a:endParaRPr>
          </a:p>
        </p:txBody>
      </p:sp>
      <p:sp>
        <p:nvSpPr>
          <p:cNvPr id="301" name="Google Shape;301;p44"/>
          <p:cNvSpPr txBox="1"/>
          <p:nvPr/>
        </p:nvSpPr>
        <p:spPr>
          <a:xfrm>
            <a:off x="942600" y="1945375"/>
            <a:ext cx="7649100" cy="2226000"/>
          </a:xfrm>
          <a:prstGeom prst="rect">
            <a:avLst/>
          </a:prstGeom>
          <a:noFill/>
          <a:ln>
            <a:noFill/>
          </a:ln>
        </p:spPr>
        <p:txBody>
          <a:bodyPr anchorCtr="0" anchor="t" bIns="91425" lIns="91425" spcFirstLastPara="1" rIns="91425" wrap="square" tIns="91425">
            <a:noAutofit/>
          </a:bodyPr>
          <a:lstStyle/>
          <a:p>
            <a:pPr indent="-381000" lvl="0" marL="457200" rtl="0" algn="l">
              <a:lnSpc>
                <a:spcPct val="110000"/>
              </a:lnSpc>
              <a:spcBef>
                <a:spcPts val="800"/>
              </a:spcBef>
              <a:spcAft>
                <a:spcPts val="0"/>
              </a:spcAft>
              <a:buSzPts val="2400"/>
              <a:buAutoNum type="arabicPeriod"/>
            </a:pPr>
            <a:r>
              <a:rPr lang="en-GB" sz="2400">
                <a:solidFill>
                  <a:srgbClr val="333333"/>
                </a:solidFill>
              </a:rPr>
              <a:t>Bigger training data</a:t>
            </a:r>
            <a:endParaRPr sz="2400">
              <a:solidFill>
                <a:srgbClr val="333333"/>
              </a:solidFill>
            </a:endParaRPr>
          </a:p>
          <a:p>
            <a:pPr indent="0" lvl="0" marL="457200" rtl="0" algn="l">
              <a:lnSpc>
                <a:spcPct val="110000"/>
              </a:lnSpc>
              <a:spcBef>
                <a:spcPts val="800"/>
              </a:spcBef>
              <a:spcAft>
                <a:spcPts val="0"/>
              </a:spcAft>
              <a:buNone/>
            </a:pPr>
            <a:r>
              <a:t/>
            </a:r>
            <a:endParaRPr sz="2400">
              <a:solidFill>
                <a:srgbClr val="333333"/>
              </a:solidFill>
            </a:endParaRPr>
          </a:p>
          <a:p>
            <a:pPr indent="-381000" lvl="0" marL="457200" rtl="0" algn="l">
              <a:lnSpc>
                <a:spcPct val="110000"/>
              </a:lnSpc>
              <a:spcBef>
                <a:spcPts val="800"/>
              </a:spcBef>
              <a:spcAft>
                <a:spcPts val="0"/>
              </a:spcAft>
              <a:buClr>
                <a:srgbClr val="333333"/>
              </a:buClr>
              <a:buSzPts val="2400"/>
              <a:buAutoNum type="arabicPeriod"/>
            </a:pPr>
            <a:r>
              <a:rPr lang="en-GB" sz="2400">
                <a:solidFill>
                  <a:srgbClr val="333333"/>
                </a:solidFill>
              </a:rPr>
              <a:t>More pixels around the central pixel to be predicted</a:t>
            </a:r>
            <a:endParaRPr sz="2400">
              <a:solidFill>
                <a:srgbClr val="33333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5"/>
          <p:cNvSpPr txBox="1"/>
          <p:nvPr>
            <p:ph idx="1" type="body"/>
          </p:nvPr>
        </p:nvSpPr>
        <p:spPr>
          <a:xfrm>
            <a:off x="311700" y="1171600"/>
            <a:ext cx="8520600" cy="3397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Natekin, Alexey and Alois Knoll. “Gradient boosting machines, a tutorial” </a:t>
            </a:r>
            <a:r>
              <a:rPr i="1" lang="en-GB" sz="1400">
                <a:solidFill>
                  <a:srgbClr val="000000"/>
                </a:solidFill>
                <a:latin typeface="Arial"/>
                <a:ea typeface="Arial"/>
                <a:cs typeface="Arial"/>
                <a:sym typeface="Arial"/>
              </a:rPr>
              <a:t>Frontiers in neurorobotics</a:t>
            </a:r>
            <a:r>
              <a:rPr lang="en-GB" sz="1400">
                <a:solidFill>
                  <a:srgbClr val="000000"/>
                </a:solidFill>
                <a:latin typeface="Arial"/>
                <a:ea typeface="Arial"/>
                <a:cs typeface="Arial"/>
                <a:sym typeface="Arial"/>
              </a:rPr>
              <a:t> vol. 7 21. 4 Dec. 2013, doi:10.3389/fnbot.2013.00021</a:t>
            </a:r>
            <a:endParaRPr sz="1400">
              <a:solidFill>
                <a:srgbClr val="000000"/>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GB" sz="1400">
                <a:latin typeface="Arial"/>
                <a:ea typeface="Arial"/>
                <a:cs typeface="Arial"/>
                <a:sym typeface="Arial"/>
              </a:rPr>
              <a:t>Johansson, Richard. “</a:t>
            </a:r>
            <a:r>
              <a:rPr lang="en-GB" sz="1400">
                <a:solidFill>
                  <a:srgbClr val="000000"/>
                </a:solidFill>
                <a:latin typeface="Arial"/>
                <a:ea typeface="Arial"/>
                <a:cs typeface="Arial"/>
                <a:sym typeface="Arial"/>
              </a:rPr>
              <a:t>An intuitive explanation of gradient boosting” </a:t>
            </a:r>
            <a:r>
              <a:rPr lang="en-GB" sz="1400" u="sng">
                <a:solidFill>
                  <a:srgbClr val="000000"/>
                </a:solidFill>
                <a:latin typeface="Arial"/>
                <a:ea typeface="Arial"/>
                <a:cs typeface="Arial"/>
                <a:sym typeface="Arial"/>
                <a:hlinkClick r:id="rId3"/>
              </a:rPr>
              <a:t>http://www.cse.chalmers.se/~richajo/dit865/files/gb_explainer.pdf</a:t>
            </a:r>
            <a:endParaRPr sz="1400">
              <a:solidFill>
                <a:srgbClr val="000000"/>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GB" sz="1400">
                <a:latin typeface="Arial"/>
                <a:ea typeface="Arial"/>
                <a:cs typeface="Arial"/>
                <a:sym typeface="Arial"/>
              </a:rPr>
              <a:t>Ridgeway, Greg. </a:t>
            </a:r>
            <a:r>
              <a:rPr lang="en-GB" sz="1400">
                <a:solidFill>
                  <a:srgbClr val="000000"/>
                </a:solidFill>
                <a:latin typeface="Arial"/>
                <a:ea typeface="Arial"/>
                <a:cs typeface="Arial"/>
                <a:sym typeface="Arial"/>
              </a:rPr>
              <a:t>Generalized Boosted Models: A guide to the gbm package http://www.saedsayad.com/docs/gbm2.pdf</a:t>
            </a:r>
            <a:endParaRPr sz="1400">
              <a:solidFill>
                <a:srgbClr val="000000"/>
              </a:solidFill>
              <a:latin typeface="Arial"/>
              <a:ea typeface="Arial"/>
              <a:cs typeface="Arial"/>
              <a:sym typeface="Arial"/>
            </a:endParaRPr>
          </a:p>
        </p:txBody>
      </p:sp>
      <p:sp>
        <p:nvSpPr>
          <p:cNvPr id="307" name="Google Shape;307;p45"/>
          <p:cNvSpPr txBox="1"/>
          <p:nvPr>
            <p:ph type="title"/>
          </p:nvPr>
        </p:nvSpPr>
        <p:spPr>
          <a:xfrm>
            <a:off x="311700" y="978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11" name="Shape 311"/>
        <p:cNvGrpSpPr/>
        <p:nvPr/>
      </p:nvGrpSpPr>
      <p:grpSpPr>
        <a:xfrm>
          <a:off x="0" y="0"/>
          <a:ext cx="0" cy="0"/>
          <a:chOff x="0" y="0"/>
          <a:chExt cx="0" cy="0"/>
        </a:xfrm>
      </p:grpSpPr>
      <p:sp>
        <p:nvSpPr>
          <p:cNvPr id="312" name="Google Shape;312;p46"/>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rgbClr val="000000"/>
                </a:solidFill>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Overview</a:t>
            </a:r>
            <a:endParaRPr b="1"/>
          </a:p>
        </p:txBody>
      </p:sp>
      <p:sp>
        <p:nvSpPr>
          <p:cNvPr id="157" name="Google Shape;157;p31"/>
          <p:cNvSpPr txBox="1"/>
          <p:nvPr>
            <p:ph idx="1" type="body"/>
          </p:nvPr>
        </p:nvSpPr>
        <p:spPr>
          <a:xfrm>
            <a:off x="1196375" y="1492350"/>
            <a:ext cx="3999900" cy="33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GB" sz="1600"/>
              <a:t>Setting of the problem</a:t>
            </a:r>
            <a:endParaRPr b="1" sz="1600"/>
          </a:p>
          <a:p>
            <a:pPr indent="-330200" lvl="0" marL="457200" rtl="0" algn="l">
              <a:spcBef>
                <a:spcPts val="1600"/>
              </a:spcBef>
              <a:spcAft>
                <a:spcPts val="0"/>
              </a:spcAft>
              <a:buSzPts val="1600"/>
              <a:buAutoNum type="arabicPeriod"/>
            </a:pPr>
            <a:r>
              <a:rPr b="1" lang="en-GB" sz="1600"/>
              <a:t>Objectives</a:t>
            </a:r>
            <a:endParaRPr b="1" sz="1600"/>
          </a:p>
          <a:p>
            <a:pPr indent="-330200" lvl="0" marL="457200" rtl="0" algn="l">
              <a:spcBef>
                <a:spcPts val="1600"/>
              </a:spcBef>
              <a:spcAft>
                <a:spcPts val="0"/>
              </a:spcAft>
              <a:buSzPts val="1600"/>
              <a:buAutoNum type="arabicPeriod"/>
            </a:pPr>
            <a:r>
              <a:rPr b="1" lang="en-GB" sz="1600"/>
              <a:t>Feature Extraction</a:t>
            </a:r>
            <a:endParaRPr b="1" sz="1600"/>
          </a:p>
          <a:p>
            <a:pPr indent="-330200" lvl="0" marL="457200" rtl="0" algn="l">
              <a:spcBef>
                <a:spcPts val="1600"/>
              </a:spcBef>
              <a:spcAft>
                <a:spcPts val="0"/>
              </a:spcAft>
              <a:buSzPts val="1600"/>
              <a:buAutoNum type="arabicPeriod"/>
            </a:pPr>
            <a:r>
              <a:rPr b="1" lang="en-GB" sz="1600"/>
              <a:t>Modelling</a:t>
            </a:r>
            <a:endParaRPr b="1" sz="1600"/>
          </a:p>
          <a:p>
            <a:pPr indent="-330200" lvl="0" marL="457200" rtl="0" algn="l">
              <a:spcBef>
                <a:spcPts val="1600"/>
              </a:spcBef>
              <a:spcAft>
                <a:spcPts val="1600"/>
              </a:spcAft>
              <a:buSzPts val="1600"/>
              <a:buAutoNum type="arabicPeriod"/>
            </a:pPr>
            <a:r>
              <a:rPr b="1" lang="en-GB" sz="1600"/>
              <a:t>Conclusion</a:t>
            </a:r>
            <a:endParaRPr b="1" sz="1600"/>
          </a:p>
        </p:txBody>
      </p:sp>
      <p:pic>
        <p:nvPicPr>
          <p:cNvPr id="158" name="Google Shape;158;p31"/>
          <p:cNvPicPr preferRelativeResize="0"/>
          <p:nvPr/>
        </p:nvPicPr>
        <p:blipFill>
          <a:blip r:embed="rId3">
            <a:alphaModFix/>
          </a:blip>
          <a:stretch>
            <a:fillRect/>
          </a:stretch>
        </p:blipFill>
        <p:spPr>
          <a:xfrm>
            <a:off x="5331250" y="273750"/>
            <a:ext cx="3163250" cy="2149100"/>
          </a:xfrm>
          <a:prstGeom prst="rect">
            <a:avLst/>
          </a:prstGeom>
          <a:noFill/>
          <a:ln>
            <a:noFill/>
          </a:ln>
        </p:spPr>
      </p:pic>
      <p:pic>
        <p:nvPicPr>
          <p:cNvPr id="159" name="Google Shape;159;p31"/>
          <p:cNvPicPr preferRelativeResize="0"/>
          <p:nvPr/>
        </p:nvPicPr>
        <p:blipFill>
          <a:blip r:embed="rId4">
            <a:alphaModFix/>
          </a:blip>
          <a:stretch>
            <a:fillRect/>
          </a:stretch>
        </p:blipFill>
        <p:spPr>
          <a:xfrm>
            <a:off x="5331250" y="2494838"/>
            <a:ext cx="3163249" cy="23947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229400" y="290725"/>
            <a:ext cx="42867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Data</a:t>
            </a:r>
            <a:endParaRPr b="1"/>
          </a:p>
        </p:txBody>
      </p:sp>
      <p:pic>
        <p:nvPicPr>
          <p:cNvPr id="165" name="Google Shape;165;p32"/>
          <p:cNvPicPr preferRelativeResize="0"/>
          <p:nvPr/>
        </p:nvPicPr>
        <p:blipFill>
          <a:blip r:embed="rId3">
            <a:alphaModFix/>
          </a:blip>
          <a:stretch>
            <a:fillRect/>
          </a:stretch>
        </p:blipFill>
        <p:spPr>
          <a:xfrm>
            <a:off x="5376475" y="3329974"/>
            <a:ext cx="1738891" cy="1181400"/>
          </a:xfrm>
          <a:prstGeom prst="rect">
            <a:avLst/>
          </a:prstGeom>
          <a:noFill/>
          <a:ln>
            <a:noFill/>
          </a:ln>
        </p:spPr>
      </p:pic>
      <p:pic>
        <p:nvPicPr>
          <p:cNvPr id="166" name="Google Shape;166;p32"/>
          <p:cNvPicPr preferRelativeResize="0"/>
          <p:nvPr/>
        </p:nvPicPr>
        <p:blipFill>
          <a:blip r:embed="rId4">
            <a:alphaModFix/>
          </a:blip>
          <a:stretch>
            <a:fillRect/>
          </a:stretch>
        </p:blipFill>
        <p:spPr>
          <a:xfrm>
            <a:off x="564975" y="1071538"/>
            <a:ext cx="2473176" cy="1872262"/>
          </a:xfrm>
          <a:prstGeom prst="rect">
            <a:avLst/>
          </a:prstGeom>
          <a:noFill/>
          <a:ln>
            <a:noFill/>
          </a:ln>
        </p:spPr>
      </p:pic>
      <p:sp>
        <p:nvSpPr>
          <p:cNvPr id="167" name="Google Shape;167;p32"/>
          <p:cNvSpPr txBox="1"/>
          <p:nvPr/>
        </p:nvSpPr>
        <p:spPr>
          <a:xfrm rot="-5400000">
            <a:off x="-562275" y="1809475"/>
            <a:ext cx="1860000" cy="3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Ground truth</a:t>
            </a:r>
            <a:endParaRPr/>
          </a:p>
        </p:txBody>
      </p:sp>
      <p:sp>
        <p:nvSpPr>
          <p:cNvPr id="168" name="Google Shape;168;p32"/>
          <p:cNvSpPr txBox="1"/>
          <p:nvPr/>
        </p:nvSpPr>
        <p:spPr>
          <a:xfrm rot="-5400000">
            <a:off x="-569325" y="3831650"/>
            <a:ext cx="1874100" cy="3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predicted</a:t>
            </a:r>
            <a:endParaRPr/>
          </a:p>
        </p:txBody>
      </p:sp>
      <p:sp>
        <p:nvSpPr>
          <p:cNvPr id="169" name="Google Shape;169;p32"/>
          <p:cNvSpPr txBox="1"/>
          <p:nvPr/>
        </p:nvSpPr>
        <p:spPr>
          <a:xfrm>
            <a:off x="5376525" y="4511375"/>
            <a:ext cx="1738800" cy="2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input</a:t>
            </a:r>
            <a:endParaRPr/>
          </a:p>
        </p:txBody>
      </p:sp>
      <p:pic>
        <p:nvPicPr>
          <p:cNvPr id="170" name="Google Shape;170;p32"/>
          <p:cNvPicPr preferRelativeResize="0"/>
          <p:nvPr/>
        </p:nvPicPr>
        <p:blipFill>
          <a:blip r:embed="rId4">
            <a:alphaModFix/>
          </a:blip>
          <a:stretch>
            <a:fillRect/>
          </a:stretch>
        </p:blipFill>
        <p:spPr>
          <a:xfrm>
            <a:off x="564975" y="3111424"/>
            <a:ext cx="2473164" cy="1872300"/>
          </a:xfrm>
          <a:prstGeom prst="rect">
            <a:avLst/>
          </a:prstGeom>
          <a:noFill/>
          <a:ln>
            <a:noFill/>
          </a:ln>
        </p:spPr>
      </p:pic>
      <p:cxnSp>
        <p:nvCxnSpPr>
          <p:cNvPr id="171" name="Google Shape;171;p32"/>
          <p:cNvCxnSpPr>
            <a:stCxn id="165" idx="1"/>
            <a:endCxn id="170" idx="3"/>
          </p:cNvCxnSpPr>
          <p:nvPr/>
        </p:nvCxnSpPr>
        <p:spPr>
          <a:xfrm flipH="1">
            <a:off x="3038275" y="3920674"/>
            <a:ext cx="2338200" cy="126900"/>
          </a:xfrm>
          <a:prstGeom prst="straightConnector1">
            <a:avLst/>
          </a:prstGeom>
          <a:noFill/>
          <a:ln cap="flat" cmpd="sng" w="38100">
            <a:solidFill>
              <a:schemeClr val="dk2"/>
            </a:solidFill>
            <a:prstDash val="solid"/>
            <a:round/>
            <a:headEnd len="med" w="med" type="none"/>
            <a:tailEnd len="med" w="med" type="triangle"/>
          </a:ln>
        </p:spPr>
      </p:cxnSp>
      <p:sp>
        <p:nvSpPr>
          <p:cNvPr id="172" name="Google Shape;172;p32"/>
          <p:cNvSpPr/>
          <p:nvPr/>
        </p:nvSpPr>
        <p:spPr>
          <a:xfrm>
            <a:off x="3043825" y="2077125"/>
            <a:ext cx="859900" cy="1451450"/>
          </a:xfrm>
          <a:custGeom>
            <a:rect b="b" l="l" r="r" t="t"/>
            <a:pathLst>
              <a:path extrusionOk="0" h="58058" w="34396">
                <a:moveTo>
                  <a:pt x="564" y="0"/>
                </a:moveTo>
                <a:cubicBezTo>
                  <a:pt x="6201" y="4697"/>
                  <a:pt x="34478" y="18508"/>
                  <a:pt x="34384" y="28184"/>
                </a:cubicBezTo>
                <a:cubicBezTo>
                  <a:pt x="34290" y="37860"/>
                  <a:pt x="5731" y="53079"/>
                  <a:pt x="0" y="58058"/>
                </a:cubicBezTo>
              </a:path>
            </a:pathLst>
          </a:custGeom>
          <a:noFill/>
          <a:ln cap="flat" cmpd="sng" w="38100">
            <a:solidFill>
              <a:schemeClr val="dk2"/>
            </a:solidFill>
            <a:prstDash val="solid"/>
            <a:round/>
            <a:headEnd len="med" w="med" type="stealth"/>
            <a:tailEnd len="med" w="med" type="stealth"/>
          </a:ln>
        </p:spPr>
      </p:sp>
      <p:grpSp>
        <p:nvGrpSpPr>
          <p:cNvPr id="173" name="Google Shape;173;p32"/>
          <p:cNvGrpSpPr/>
          <p:nvPr/>
        </p:nvGrpSpPr>
        <p:grpSpPr>
          <a:xfrm>
            <a:off x="4571988" y="290725"/>
            <a:ext cx="4122913" cy="1636200"/>
            <a:chOff x="4938213" y="76150"/>
            <a:chExt cx="4122913" cy="1636200"/>
          </a:xfrm>
        </p:grpSpPr>
        <p:sp>
          <p:nvSpPr>
            <p:cNvPr id="174" name="Google Shape;174;p32"/>
            <p:cNvSpPr/>
            <p:nvPr/>
          </p:nvSpPr>
          <p:spPr>
            <a:xfrm>
              <a:off x="4938213" y="620050"/>
              <a:ext cx="2615400" cy="39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2"/>
            <p:cNvSpPr/>
            <p:nvPr/>
          </p:nvSpPr>
          <p:spPr>
            <a:xfrm>
              <a:off x="7554025" y="620050"/>
              <a:ext cx="1499100" cy="394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2"/>
            <p:cNvSpPr txBox="1"/>
            <p:nvPr/>
          </p:nvSpPr>
          <p:spPr>
            <a:xfrm>
              <a:off x="4945113" y="76150"/>
              <a:ext cx="4109100" cy="3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1500 picture pairs</a:t>
              </a:r>
              <a:endParaRPr/>
            </a:p>
          </p:txBody>
        </p:sp>
        <p:sp>
          <p:nvSpPr>
            <p:cNvPr id="177" name="Google Shape;177;p32"/>
            <p:cNvSpPr txBox="1"/>
            <p:nvPr/>
          </p:nvSpPr>
          <p:spPr>
            <a:xfrm>
              <a:off x="4938213" y="1014550"/>
              <a:ext cx="2615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solidFill>
                    <a:schemeClr val="dk1"/>
                  </a:solidFill>
                  <a:latin typeface="Old Standard TT"/>
                  <a:ea typeface="Old Standard TT"/>
                  <a:cs typeface="Old Standard TT"/>
                  <a:sym typeface="Old Standard TT"/>
                </a:rPr>
                <a:t>¾ training and validation : cross-validation</a:t>
              </a:r>
              <a:endParaRPr sz="1600">
                <a:solidFill>
                  <a:schemeClr val="dk1"/>
                </a:solidFill>
                <a:latin typeface="Old Standard TT"/>
                <a:ea typeface="Old Standard TT"/>
                <a:cs typeface="Old Standard TT"/>
                <a:sym typeface="Old Standard TT"/>
              </a:endParaRPr>
            </a:p>
            <a:p>
              <a:pPr indent="0" lvl="0" marL="0" rtl="0" algn="ctr">
                <a:spcBef>
                  <a:spcPts val="1600"/>
                </a:spcBef>
                <a:spcAft>
                  <a:spcPts val="0"/>
                </a:spcAft>
                <a:buNone/>
              </a:pPr>
              <a:r>
                <a:t/>
              </a:r>
              <a:endParaRPr/>
            </a:p>
          </p:txBody>
        </p:sp>
        <p:sp>
          <p:nvSpPr>
            <p:cNvPr id="178" name="Google Shape;178;p32"/>
            <p:cNvSpPr txBox="1"/>
            <p:nvPr/>
          </p:nvSpPr>
          <p:spPr>
            <a:xfrm>
              <a:off x="7548148" y="1014550"/>
              <a:ext cx="1499100" cy="2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¼ </a:t>
              </a:r>
              <a:r>
                <a:rPr lang="en-GB"/>
                <a:t>Testing</a:t>
              </a:r>
              <a:endParaRPr/>
            </a:p>
          </p:txBody>
        </p:sp>
        <p:cxnSp>
          <p:nvCxnSpPr>
            <p:cNvPr id="179" name="Google Shape;179;p32"/>
            <p:cNvCxnSpPr/>
            <p:nvPr/>
          </p:nvCxnSpPr>
          <p:spPr>
            <a:xfrm>
              <a:off x="4938225" y="470650"/>
              <a:ext cx="4122900" cy="0"/>
            </a:xfrm>
            <a:prstGeom prst="straightConnector1">
              <a:avLst/>
            </a:prstGeom>
            <a:noFill/>
            <a:ln cap="flat" cmpd="sng" w="9525">
              <a:solidFill>
                <a:schemeClr val="dk2"/>
              </a:solidFill>
              <a:prstDash val="solid"/>
              <a:round/>
              <a:headEnd len="med" w="med" type="none"/>
              <a:tailEnd len="med" w="med" type="none"/>
            </a:ln>
          </p:spPr>
        </p:cxnSp>
      </p:grpSp>
      <p:sp>
        <p:nvSpPr>
          <p:cNvPr id="180" name="Google Shape;180;p32"/>
          <p:cNvSpPr txBox="1"/>
          <p:nvPr/>
        </p:nvSpPr>
        <p:spPr>
          <a:xfrm>
            <a:off x="7468650" y="2781725"/>
            <a:ext cx="7327800" cy="8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84" name="Shape 184"/>
        <p:cNvGrpSpPr/>
        <p:nvPr/>
      </p:nvGrpSpPr>
      <p:grpSpPr>
        <a:xfrm>
          <a:off x="0" y="0"/>
          <a:ext cx="0" cy="0"/>
          <a:chOff x="0" y="0"/>
          <a:chExt cx="0" cy="0"/>
        </a:xfrm>
      </p:grpSpPr>
      <p:grpSp>
        <p:nvGrpSpPr>
          <p:cNvPr id="185" name="Google Shape;185;p33"/>
          <p:cNvGrpSpPr/>
          <p:nvPr/>
        </p:nvGrpSpPr>
        <p:grpSpPr>
          <a:xfrm>
            <a:off x="460150" y="970825"/>
            <a:ext cx="2683300" cy="3302700"/>
            <a:chOff x="431825" y="1342525"/>
            <a:chExt cx="2683300" cy="3302700"/>
          </a:xfrm>
        </p:grpSpPr>
        <p:sp>
          <p:nvSpPr>
            <p:cNvPr id="186" name="Google Shape;186;p33"/>
            <p:cNvSpPr/>
            <p:nvPr/>
          </p:nvSpPr>
          <p:spPr>
            <a:xfrm>
              <a:off x="431825" y="1342525"/>
              <a:ext cx="26832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txBox="1"/>
            <p:nvPr/>
          </p:nvSpPr>
          <p:spPr>
            <a:xfrm>
              <a:off x="431925" y="1342525"/>
              <a:ext cx="26832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33"/>
          <p:cNvSpPr txBox="1"/>
          <p:nvPr>
            <p:ph idx="1" type="body"/>
          </p:nvPr>
        </p:nvSpPr>
        <p:spPr>
          <a:xfrm>
            <a:off x="517517" y="966025"/>
            <a:ext cx="349500" cy="8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1</a:t>
            </a:r>
            <a:endParaRPr>
              <a:solidFill>
                <a:schemeClr val="lt1"/>
              </a:solidFill>
            </a:endParaRPr>
          </a:p>
        </p:txBody>
      </p:sp>
      <p:cxnSp>
        <p:nvCxnSpPr>
          <p:cNvPr id="189" name="Google Shape;189;p33"/>
          <p:cNvCxnSpPr/>
          <p:nvPr/>
        </p:nvCxnSpPr>
        <p:spPr>
          <a:xfrm>
            <a:off x="886000" y="1143025"/>
            <a:ext cx="0" cy="478800"/>
          </a:xfrm>
          <a:prstGeom prst="straightConnector1">
            <a:avLst/>
          </a:prstGeom>
          <a:noFill/>
          <a:ln cap="flat" cmpd="sng" w="9525">
            <a:solidFill>
              <a:schemeClr val="lt1"/>
            </a:solidFill>
            <a:prstDash val="solid"/>
            <a:round/>
            <a:headEnd len="sm" w="sm" type="none"/>
            <a:tailEnd len="sm" w="sm" type="none"/>
          </a:ln>
        </p:spPr>
      </p:cxnSp>
      <p:sp>
        <p:nvSpPr>
          <p:cNvPr id="190" name="Google Shape;190;p33"/>
          <p:cNvSpPr txBox="1"/>
          <p:nvPr>
            <p:ph idx="1" type="body"/>
          </p:nvPr>
        </p:nvSpPr>
        <p:spPr>
          <a:xfrm>
            <a:off x="962200" y="966025"/>
            <a:ext cx="2101800" cy="823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solidFill>
                  <a:schemeClr val="lt1"/>
                </a:solidFill>
              </a:rPr>
              <a:t>Portability</a:t>
            </a:r>
            <a:endParaRPr>
              <a:solidFill>
                <a:schemeClr val="lt1"/>
              </a:solidFill>
            </a:endParaRPr>
          </a:p>
        </p:txBody>
      </p:sp>
      <p:sp>
        <p:nvSpPr>
          <p:cNvPr id="191" name="Google Shape;191;p33"/>
          <p:cNvSpPr txBox="1"/>
          <p:nvPr>
            <p:ph idx="1" type="body"/>
          </p:nvPr>
        </p:nvSpPr>
        <p:spPr>
          <a:xfrm>
            <a:off x="536450" y="1897250"/>
            <a:ext cx="2530800" cy="23763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Clr>
                <a:srgbClr val="000000"/>
              </a:buClr>
              <a:buSzPts val="1100"/>
              <a:buFont typeface="Arial"/>
              <a:buNone/>
            </a:pPr>
            <a:r>
              <a:rPr lang="en-GB">
                <a:solidFill>
                  <a:srgbClr val="24292E"/>
                </a:solidFill>
                <a:latin typeface="Arial"/>
                <a:ea typeface="Arial"/>
                <a:cs typeface="Arial"/>
                <a:sym typeface="Arial"/>
              </a:rPr>
              <a:t>H</a:t>
            </a:r>
            <a:r>
              <a:rPr lang="en-GB">
                <a:solidFill>
                  <a:srgbClr val="24292E"/>
                </a:solidFill>
                <a:latin typeface="Arial"/>
                <a:ea typeface="Arial"/>
                <a:cs typeface="Arial"/>
                <a:sym typeface="Arial"/>
              </a:rPr>
              <a:t>olding storage and memory cost</a:t>
            </a:r>
            <a:endParaRPr/>
          </a:p>
        </p:txBody>
      </p:sp>
      <p:grpSp>
        <p:nvGrpSpPr>
          <p:cNvPr id="192" name="Google Shape;192;p33"/>
          <p:cNvGrpSpPr/>
          <p:nvPr/>
        </p:nvGrpSpPr>
        <p:grpSpPr>
          <a:xfrm>
            <a:off x="3250125" y="970825"/>
            <a:ext cx="2673004" cy="3302700"/>
            <a:chOff x="3221800" y="1342525"/>
            <a:chExt cx="2673004" cy="3302700"/>
          </a:xfrm>
        </p:grpSpPr>
        <p:sp>
          <p:nvSpPr>
            <p:cNvPr id="193" name="Google Shape;193;p33"/>
            <p:cNvSpPr/>
            <p:nvPr/>
          </p:nvSpPr>
          <p:spPr>
            <a:xfrm>
              <a:off x="3221803"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txBox="1"/>
            <p:nvPr/>
          </p:nvSpPr>
          <p:spPr>
            <a:xfrm>
              <a:off x="3221800" y="1342525"/>
              <a:ext cx="26730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33"/>
          <p:cNvSpPr txBox="1"/>
          <p:nvPr>
            <p:ph idx="1" type="body"/>
          </p:nvPr>
        </p:nvSpPr>
        <p:spPr>
          <a:xfrm>
            <a:off x="3304092" y="966025"/>
            <a:ext cx="349500" cy="8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2</a:t>
            </a:r>
            <a:endParaRPr>
              <a:solidFill>
                <a:schemeClr val="lt1"/>
              </a:solidFill>
            </a:endParaRPr>
          </a:p>
        </p:txBody>
      </p:sp>
      <p:cxnSp>
        <p:nvCxnSpPr>
          <p:cNvPr id="196" name="Google Shape;196;p33"/>
          <p:cNvCxnSpPr/>
          <p:nvPr/>
        </p:nvCxnSpPr>
        <p:spPr>
          <a:xfrm>
            <a:off x="3675875" y="1143025"/>
            <a:ext cx="0" cy="478800"/>
          </a:xfrm>
          <a:prstGeom prst="straightConnector1">
            <a:avLst/>
          </a:prstGeom>
          <a:noFill/>
          <a:ln cap="flat" cmpd="sng" w="9525">
            <a:solidFill>
              <a:schemeClr val="lt1"/>
            </a:solidFill>
            <a:prstDash val="solid"/>
            <a:round/>
            <a:headEnd len="sm" w="sm" type="none"/>
            <a:tailEnd len="sm" w="sm" type="none"/>
          </a:ln>
        </p:spPr>
      </p:cxnSp>
      <p:sp>
        <p:nvSpPr>
          <p:cNvPr id="197" name="Google Shape;197;p33"/>
          <p:cNvSpPr txBox="1"/>
          <p:nvPr>
            <p:ph idx="1" type="body"/>
          </p:nvPr>
        </p:nvSpPr>
        <p:spPr>
          <a:xfrm>
            <a:off x="3752075" y="970825"/>
            <a:ext cx="2101800" cy="823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200">
                <a:solidFill>
                  <a:srgbClr val="24292E"/>
                </a:solidFill>
                <a:latin typeface="Arial"/>
                <a:ea typeface="Arial"/>
                <a:cs typeface="Arial"/>
                <a:sym typeface="Arial"/>
              </a:rPr>
              <a:t> </a:t>
            </a:r>
            <a:r>
              <a:rPr lang="en-GB">
                <a:solidFill>
                  <a:schemeClr val="lt1"/>
                </a:solidFill>
              </a:rPr>
              <a:t>Computational efficiency</a:t>
            </a:r>
            <a:endParaRPr>
              <a:solidFill>
                <a:schemeClr val="lt1"/>
              </a:solidFill>
            </a:endParaRPr>
          </a:p>
        </p:txBody>
      </p:sp>
      <p:grpSp>
        <p:nvGrpSpPr>
          <p:cNvPr id="198" name="Google Shape;198;p33"/>
          <p:cNvGrpSpPr/>
          <p:nvPr/>
        </p:nvGrpSpPr>
        <p:grpSpPr>
          <a:xfrm>
            <a:off x="6035450" y="970825"/>
            <a:ext cx="2673000" cy="3302700"/>
            <a:chOff x="6007125" y="1342525"/>
            <a:chExt cx="2673000" cy="3302700"/>
          </a:xfrm>
        </p:grpSpPr>
        <p:sp>
          <p:nvSpPr>
            <p:cNvPr id="199" name="Google Shape;199;p33"/>
            <p:cNvSpPr/>
            <p:nvPr/>
          </p:nvSpPr>
          <p:spPr>
            <a:xfrm>
              <a:off x="6007125"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txBox="1"/>
            <p:nvPr/>
          </p:nvSpPr>
          <p:spPr>
            <a:xfrm>
              <a:off x="6007125" y="1342525"/>
              <a:ext cx="26730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33"/>
          <p:cNvSpPr txBox="1"/>
          <p:nvPr>
            <p:ph idx="1" type="body"/>
          </p:nvPr>
        </p:nvSpPr>
        <p:spPr>
          <a:xfrm>
            <a:off x="6087067" y="966025"/>
            <a:ext cx="349500" cy="8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3</a:t>
            </a:r>
            <a:endParaRPr>
              <a:solidFill>
                <a:schemeClr val="lt1"/>
              </a:solidFill>
            </a:endParaRPr>
          </a:p>
        </p:txBody>
      </p:sp>
      <p:cxnSp>
        <p:nvCxnSpPr>
          <p:cNvPr id="202" name="Google Shape;202;p33"/>
          <p:cNvCxnSpPr/>
          <p:nvPr/>
        </p:nvCxnSpPr>
        <p:spPr>
          <a:xfrm>
            <a:off x="6455550" y="1143025"/>
            <a:ext cx="0" cy="478800"/>
          </a:xfrm>
          <a:prstGeom prst="straightConnector1">
            <a:avLst/>
          </a:prstGeom>
          <a:noFill/>
          <a:ln cap="flat" cmpd="sng" w="9525">
            <a:solidFill>
              <a:schemeClr val="lt1"/>
            </a:solidFill>
            <a:prstDash val="solid"/>
            <a:round/>
            <a:headEnd len="sm" w="sm" type="none"/>
            <a:tailEnd len="sm" w="sm" type="none"/>
          </a:ln>
        </p:spPr>
      </p:cxnSp>
      <p:sp>
        <p:nvSpPr>
          <p:cNvPr id="203" name="Google Shape;203;p33"/>
          <p:cNvSpPr txBox="1"/>
          <p:nvPr>
            <p:ph idx="1" type="body"/>
          </p:nvPr>
        </p:nvSpPr>
        <p:spPr>
          <a:xfrm>
            <a:off x="6455550" y="970825"/>
            <a:ext cx="2253000" cy="823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a:solidFill>
                  <a:schemeClr val="lt1"/>
                </a:solidFill>
              </a:rPr>
              <a:t>Minimize error</a:t>
            </a:r>
            <a:endParaRPr>
              <a:solidFill>
                <a:schemeClr val="lt1"/>
              </a:solidFill>
            </a:endParaRPr>
          </a:p>
        </p:txBody>
      </p:sp>
      <p:sp>
        <p:nvSpPr>
          <p:cNvPr id="204" name="Google Shape;204;p33"/>
          <p:cNvSpPr txBox="1"/>
          <p:nvPr>
            <p:ph idx="1" type="body"/>
          </p:nvPr>
        </p:nvSpPr>
        <p:spPr>
          <a:xfrm>
            <a:off x="6106000" y="1911050"/>
            <a:ext cx="2530800" cy="23763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sz="2400"/>
              <a:t>PSNR</a:t>
            </a:r>
            <a:endParaRPr sz="2400"/>
          </a:p>
        </p:txBody>
      </p:sp>
      <p:sp>
        <p:nvSpPr>
          <p:cNvPr id="205" name="Google Shape;205;p33"/>
          <p:cNvSpPr txBox="1"/>
          <p:nvPr/>
        </p:nvSpPr>
        <p:spPr>
          <a:xfrm>
            <a:off x="298000" y="240600"/>
            <a:ext cx="85206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000000"/>
                </a:solidFill>
                <a:latin typeface="Old Standard TT"/>
                <a:ea typeface="Old Standard TT"/>
                <a:cs typeface="Old Standard TT"/>
                <a:sym typeface="Old Standard TT"/>
              </a:rPr>
              <a:t>Objectives</a:t>
            </a:r>
            <a:endParaRPr b="1" sz="3000">
              <a:solidFill>
                <a:srgbClr val="000000"/>
              </a:solidFill>
              <a:latin typeface="Old Standard TT"/>
              <a:ea typeface="Old Standard TT"/>
              <a:cs typeface="Old Standard TT"/>
              <a:sym typeface="Old Standard TT"/>
            </a:endParaRPr>
          </a:p>
        </p:txBody>
      </p:sp>
      <p:pic>
        <p:nvPicPr>
          <p:cNvPr descr="MSE = \frac{1}{3mn} \sum_{c = 1}^{3}\sum_{i = 1}^{m}\sum_{j=1}^{n}[I(i, j, c) - K(i, j, c)]^2&#10;" id="206" name="Google Shape;206;p33" title="MathEquation,#000000"/>
          <p:cNvPicPr preferRelativeResize="0"/>
          <p:nvPr/>
        </p:nvPicPr>
        <p:blipFill>
          <a:blip r:embed="rId3">
            <a:alphaModFix/>
          </a:blip>
          <a:stretch>
            <a:fillRect/>
          </a:stretch>
        </p:blipFill>
        <p:spPr>
          <a:xfrm>
            <a:off x="4835894" y="4692725"/>
            <a:ext cx="4218274" cy="295270"/>
          </a:xfrm>
          <a:prstGeom prst="rect">
            <a:avLst/>
          </a:prstGeom>
          <a:noFill/>
          <a:ln>
            <a:noFill/>
          </a:ln>
        </p:spPr>
      </p:pic>
      <p:pic>
        <p:nvPicPr>
          <p:cNvPr descr="PSNR = 20 \cdot \text{log}_{10}(MAX_I) - 10 \cdot \text{log}_{10}(MSE)" id="207" name="Google Shape;207;p33" title="MathEquation,#000000"/>
          <p:cNvPicPr preferRelativeResize="0"/>
          <p:nvPr/>
        </p:nvPicPr>
        <p:blipFill>
          <a:blip r:embed="rId4">
            <a:alphaModFix/>
          </a:blip>
          <a:stretch>
            <a:fillRect/>
          </a:stretch>
        </p:blipFill>
        <p:spPr>
          <a:xfrm>
            <a:off x="81025" y="4703273"/>
            <a:ext cx="4218274" cy="274189"/>
          </a:xfrm>
          <a:prstGeom prst="rect">
            <a:avLst/>
          </a:prstGeom>
          <a:noFill/>
          <a:ln>
            <a:noFill/>
          </a:ln>
        </p:spPr>
      </p:pic>
      <p:sp>
        <p:nvSpPr>
          <p:cNvPr id="208" name="Google Shape;208;p33"/>
          <p:cNvSpPr txBox="1"/>
          <p:nvPr/>
        </p:nvSpPr>
        <p:spPr>
          <a:xfrm>
            <a:off x="4299300" y="4703263"/>
            <a:ext cx="9663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with</a:t>
            </a:r>
            <a:endParaRPr/>
          </a:p>
        </p:txBody>
      </p:sp>
      <p:sp>
        <p:nvSpPr>
          <p:cNvPr id="209" name="Google Shape;209;p33"/>
          <p:cNvSpPr/>
          <p:nvPr/>
        </p:nvSpPr>
        <p:spPr>
          <a:xfrm>
            <a:off x="37175" y="4560850"/>
            <a:ext cx="185700" cy="142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a:off x="7681350" y="2673050"/>
            <a:ext cx="185700" cy="142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txBox="1"/>
          <p:nvPr>
            <p:ph idx="1" type="body"/>
          </p:nvPr>
        </p:nvSpPr>
        <p:spPr>
          <a:xfrm>
            <a:off x="3323025" y="1897250"/>
            <a:ext cx="2530800" cy="23763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24292E"/>
              </a:buClr>
              <a:buSzPts val="1800"/>
              <a:buFont typeface="Arial"/>
              <a:buAutoNum type="arabicPeriod"/>
            </a:pPr>
            <a:r>
              <a:rPr lang="en-GB">
                <a:solidFill>
                  <a:srgbClr val="24292E"/>
                </a:solidFill>
                <a:latin typeface="Arial"/>
                <a:ea typeface="Arial"/>
                <a:cs typeface="Arial"/>
                <a:sym typeface="Arial"/>
              </a:rPr>
              <a:t>Cross-validation running time</a:t>
            </a:r>
            <a:endParaRPr>
              <a:solidFill>
                <a:srgbClr val="24292E"/>
              </a:solidFill>
              <a:latin typeface="Arial"/>
              <a:ea typeface="Arial"/>
              <a:cs typeface="Arial"/>
              <a:sym typeface="Arial"/>
            </a:endParaRPr>
          </a:p>
          <a:p>
            <a:pPr indent="-342900" lvl="0" marL="457200" rtl="0" algn="ctr">
              <a:spcBef>
                <a:spcPts val="0"/>
              </a:spcBef>
              <a:spcAft>
                <a:spcPts val="0"/>
              </a:spcAft>
              <a:buClr>
                <a:srgbClr val="24292E"/>
              </a:buClr>
              <a:buSzPts val="1800"/>
              <a:buFont typeface="Arial"/>
              <a:buAutoNum type="arabicPeriod"/>
            </a:pPr>
            <a:r>
              <a:rPr lang="en-GB">
                <a:solidFill>
                  <a:srgbClr val="24292E"/>
                </a:solidFill>
                <a:latin typeface="Arial"/>
                <a:ea typeface="Arial"/>
                <a:cs typeface="Arial"/>
                <a:sym typeface="Arial"/>
              </a:rPr>
              <a:t>Test running time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15" name="Shape 215"/>
        <p:cNvGrpSpPr/>
        <p:nvPr/>
      </p:nvGrpSpPr>
      <p:grpSpPr>
        <a:xfrm>
          <a:off x="0" y="0"/>
          <a:ext cx="0" cy="0"/>
          <a:chOff x="0" y="0"/>
          <a:chExt cx="0" cy="0"/>
        </a:xfrm>
      </p:grpSpPr>
      <p:pic>
        <p:nvPicPr>
          <p:cNvPr id="216" name="Google Shape;216;p34"/>
          <p:cNvPicPr preferRelativeResize="0"/>
          <p:nvPr/>
        </p:nvPicPr>
        <p:blipFill>
          <a:blip r:embed="rId3">
            <a:alphaModFix/>
          </a:blip>
          <a:stretch>
            <a:fillRect/>
          </a:stretch>
        </p:blipFill>
        <p:spPr>
          <a:xfrm>
            <a:off x="3977600" y="1348062"/>
            <a:ext cx="5010768" cy="2329149"/>
          </a:xfrm>
          <a:prstGeom prst="rect">
            <a:avLst/>
          </a:prstGeom>
          <a:noFill/>
          <a:ln>
            <a:noFill/>
          </a:ln>
        </p:spPr>
      </p:pic>
      <p:sp>
        <p:nvSpPr>
          <p:cNvPr id="217" name="Google Shape;217;p34"/>
          <p:cNvSpPr txBox="1"/>
          <p:nvPr>
            <p:ph type="title"/>
          </p:nvPr>
        </p:nvSpPr>
        <p:spPr>
          <a:xfrm>
            <a:off x="-12" y="1916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t>Feature Extraction</a:t>
            </a:r>
            <a:endParaRPr b="1"/>
          </a:p>
        </p:txBody>
      </p:sp>
      <p:pic>
        <p:nvPicPr>
          <p:cNvPr id="218" name="Google Shape;218;p34"/>
          <p:cNvPicPr preferRelativeResize="0"/>
          <p:nvPr/>
        </p:nvPicPr>
        <p:blipFill>
          <a:blip r:embed="rId4">
            <a:alphaModFix/>
          </a:blip>
          <a:stretch>
            <a:fillRect/>
          </a:stretch>
        </p:blipFill>
        <p:spPr>
          <a:xfrm>
            <a:off x="230950" y="1640852"/>
            <a:ext cx="2742425" cy="2144275"/>
          </a:xfrm>
          <a:prstGeom prst="rect">
            <a:avLst/>
          </a:prstGeom>
          <a:noFill/>
          <a:ln>
            <a:noFill/>
          </a:ln>
        </p:spPr>
      </p:pic>
      <p:sp>
        <p:nvSpPr>
          <p:cNvPr id="219" name="Google Shape;219;p34"/>
          <p:cNvSpPr txBox="1"/>
          <p:nvPr/>
        </p:nvSpPr>
        <p:spPr>
          <a:xfrm>
            <a:off x="230950" y="879325"/>
            <a:ext cx="3255000" cy="3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Laplace</a:t>
            </a:r>
            <a:r>
              <a:rPr lang="en-GB"/>
              <a:t> Transform</a:t>
            </a:r>
            <a:endParaRPr/>
          </a:p>
        </p:txBody>
      </p:sp>
      <p:cxnSp>
        <p:nvCxnSpPr>
          <p:cNvPr id="220" name="Google Shape;220;p34"/>
          <p:cNvCxnSpPr>
            <a:stCxn id="218" idx="0"/>
            <a:endCxn id="216" idx="0"/>
          </p:cNvCxnSpPr>
          <p:nvPr/>
        </p:nvCxnSpPr>
        <p:spPr>
          <a:xfrm rot="-5400000">
            <a:off x="3896112" y="-945898"/>
            <a:ext cx="292800" cy="4880700"/>
          </a:xfrm>
          <a:prstGeom prst="curvedConnector3">
            <a:avLst>
              <a:gd fmla="val 181323" name="adj1"/>
            </a:avLst>
          </a:prstGeom>
          <a:noFill/>
          <a:ln cap="flat" cmpd="sng" w="38100">
            <a:solidFill>
              <a:schemeClr val="dk2"/>
            </a:solidFill>
            <a:prstDash val="solid"/>
            <a:round/>
            <a:headEnd len="med" w="med" type="none"/>
            <a:tailEnd len="med" w="med" type="stealth"/>
          </a:ln>
        </p:spPr>
      </p:cxnSp>
      <p:sp>
        <p:nvSpPr>
          <p:cNvPr id="221" name="Google Shape;221;p34"/>
          <p:cNvSpPr txBox="1"/>
          <p:nvPr/>
        </p:nvSpPr>
        <p:spPr>
          <a:xfrm rot="-1609">
            <a:off x="3804693" y="783869"/>
            <a:ext cx="12819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300 pixels</a:t>
            </a:r>
            <a:endParaRPr/>
          </a:p>
        </p:txBody>
      </p:sp>
      <p:graphicFrame>
        <p:nvGraphicFramePr>
          <p:cNvPr id="222" name="Google Shape;222;p34"/>
          <p:cNvGraphicFramePr/>
          <p:nvPr/>
        </p:nvGraphicFramePr>
        <p:xfrm>
          <a:off x="979375" y="3776713"/>
          <a:ext cx="3000000" cy="3000000"/>
        </p:xfrm>
        <a:graphic>
          <a:graphicData uri="http://schemas.openxmlformats.org/drawingml/2006/table">
            <a:tbl>
              <a:tblPr>
                <a:noFill/>
                <a:tableStyleId>{96C7A6C1-4EC6-48EF-BE5D-63682457ED1C}</a:tableStyleId>
              </a:tblPr>
              <a:tblGrid>
                <a:gridCol w="382850"/>
                <a:gridCol w="382850"/>
                <a:gridCol w="382850"/>
              </a:tblGrid>
              <a:tr h="260725">
                <a:tc>
                  <a:txBody>
                    <a:bodyPr>
                      <a:noAutofit/>
                    </a:bodyPr>
                    <a:lstStyle/>
                    <a:p>
                      <a:pPr indent="0" lvl="0" marL="0" rtl="0" algn="ctr">
                        <a:spcBef>
                          <a:spcPts val="0"/>
                        </a:spcBef>
                        <a:spcAft>
                          <a:spcPts val="0"/>
                        </a:spcAft>
                        <a:buNone/>
                      </a:pPr>
                      <a:r>
                        <a:rPr lang="en-GB"/>
                        <a:t>1</a:t>
                      </a:r>
                      <a:endParaRPr/>
                    </a:p>
                  </a:txBody>
                  <a:tcPr marT="91425" marB="91425" marR="91425" marL="91425"/>
                </a:tc>
                <a:tc>
                  <a:txBody>
                    <a:bodyPr>
                      <a:noAutofit/>
                    </a:bodyPr>
                    <a:lstStyle/>
                    <a:p>
                      <a:pPr indent="0" lvl="0" marL="0" rtl="0" algn="ctr">
                        <a:spcBef>
                          <a:spcPts val="0"/>
                        </a:spcBef>
                        <a:spcAft>
                          <a:spcPts val="0"/>
                        </a:spcAft>
                        <a:buNone/>
                      </a:pPr>
                      <a:r>
                        <a:rPr lang="en-GB"/>
                        <a:t>1</a:t>
                      </a:r>
                      <a:endParaRPr/>
                    </a:p>
                  </a:txBody>
                  <a:tcPr marT="91425" marB="91425" marR="91425" marL="91425"/>
                </a:tc>
                <a:tc>
                  <a:txBody>
                    <a:bodyPr>
                      <a:noAutofit/>
                    </a:bodyPr>
                    <a:lstStyle/>
                    <a:p>
                      <a:pPr indent="0" lvl="0" marL="0" rtl="0" algn="ctr">
                        <a:spcBef>
                          <a:spcPts val="0"/>
                        </a:spcBef>
                        <a:spcAft>
                          <a:spcPts val="0"/>
                        </a:spcAft>
                        <a:buNone/>
                      </a:pPr>
                      <a:r>
                        <a:rPr lang="en-GB"/>
                        <a:t>1</a:t>
                      </a:r>
                      <a:endParaRPr/>
                    </a:p>
                  </a:txBody>
                  <a:tcPr marT="91425" marB="91425" marR="91425" marL="91425"/>
                </a:tc>
              </a:tr>
              <a:tr h="260725">
                <a:tc>
                  <a:txBody>
                    <a:bodyPr>
                      <a:noAutofit/>
                    </a:bodyPr>
                    <a:lstStyle/>
                    <a:p>
                      <a:pPr indent="0" lvl="0" marL="0" rtl="0" algn="ctr">
                        <a:spcBef>
                          <a:spcPts val="0"/>
                        </a:spcBef>
                        <a:spcAft>
                          <a:spcPts val="0"/>
                        </a:spcAft>
                        <a:buNone/>
                      </a:pPr>
                      <a:r>
                        <a:rPr lang="en-GB"/>
                        <a:t>1</a:t>
                      </a:r>
                      <a:endParaRPr/>
                    </a:p>
                  </a:txBody>
                  <a:tcPr marT="91425" marB="91425" marR="91425" marL="91425"/>
                </a:tc>
                <a:tc>
                  <a:txBody>
                    <a:bodyPr>
                      <a:noAutofit/>
                    </a:bodyPr>
                    <a:lstStyle/>
                    <a:p>
                      <a:pPr indent="0" lvl="0" marL="0" rtl="0" algn="ctr">
                        <a:spcBef>
                          <a:spcPts val="0"/>
                        </a:spcBef>
                        <a:spcAft>
                          <a:spcPts val="0"/>
                        </a:spcAft>
                        <a:buNone/>
                      </a:pPr>
                      <a:r>
                        <a:rPr lang="en-GB"/>
                        <a:t>-8</a:t>
                      </a:r>
                      <a:endParaRPr/>
                    </a:p>
                  </a:txBody>
                  <a:tcPr marT="91425" marB="91425" marR="91425" marL="91425"/>
                </a:tc>
                <a:tc>
                  <a:txBody>
                    <a:bodyPr>
                      <a:noAutofit/>
                    </a:bodyPr>
                    <a:lstStyle/>
                    <a:p>
                      <a:pPr indent="0" lvl="0" marL="0" rtl="0" algn="ctr">
                        <a:spcBef>
                          <a:spcPts val="0"/>
                        </a:spcBef>
                        <a:spcAft>
                          <a:spcPts val="0"/>
                        </a:spcAft>
                        <a:buNone/>
                      </a:pPr>
                      <a:r>
                        <a:rPr lang="en-GB"/>
                        <a:t>1</a:t>
                      </a:r>
                      <a:endParaRPr/>
                    </a:p>
                  </a:txBody>
                  <a:tcPr marT="91425" marB="91425" marR="91425" marL="91425"/>
                </a:tc>
              </a:tr>
              <a:tr h="260725">
                <a:tc>
                  <a:txBody>
                    <a:bodyPr>
                      <a:noAutofit/>
                    </a:bodyPr>
                    <a:lstStyle/>
                    <a:p>
                      <a:pPr indent="0" lvl="0" marL="0" rtl="0" algn="ctr">
                        <a:spcBef>
                          <a:spcPts val="0"/>
                        </a:spcBef>
                        <a:spcAft>
                          <a:spcPts val="0"/>
                        </a:spcAft>
                        <a:buNone/>
                      </a:pPr>
                      <a:r>
                        <a:rPr lang="en-GB"/>
                        <a:t>1</a:t>
                      </a:r>
                      <a:endParaRPr/>
                    </a:p>
                  </a:txBody>
                  <a:tcPr marT="91425" marB="91425" marR="91425" marL="91425"/>
                </a:tc>
                <a:tc>
                  <a:txBody>
                    <a:bodyPr>
                      <a:noAutofit/>
                    </a:bodyPr>
                    <a:lstStyle/>
                    <a:p>
                      <a:pPr indent="0" lvl="0" marL="0" rtl="0" algn="ctr">
                        <a:spcBef>
                          <a:spcPts val="0"/>
                        </a:spcBef>
                        <a:spcAft>
                          <a:spcPts val="0"/>
                        </a:spcAft>
                        <a:buNone/>
                      </a:pPr>
                      <a:r>
                        <a:rPr lang="en-GB"/>
                        <a:t>1</a:t>
                      </a:r>
                      <a:endParaRPr/>
                    </a:p>
                  </a:txBody>
                  <a:tcPr marT="91425" marB="91425" marR="91425" marL="91425"/>
                </a:tc>
                <a:tc>
                  <a:txBody>
                    <a:bodyPr>
                      <a:noAutofit/>
                    </a:bodyPr>
                    <a:lstStyle/>
                    <a:p>
                      <a:pPr indent="0" lvl="0" marL="0" rtl="0" algn="ctr">
                        <a:spcBef>
                          <a:spcPts val="0"/>
                        </a:spcBef>
                        <a:spcAft>
                          <a:spcPts val="0"/>
                        </a:spcAft>
                        <a:buNone/>
                      </a:pPr>
                      <a:r>
                        <a:rPr lang="en-GB"/>
                        <a:t>1</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26" name="Shape 226"/>
        <p:cNvGrpSpPr/>
        <p:nvPr/>
      </p:nvGrpSpPr>
      <p:grpSpPr>
        <a:xfrm>
          <a:off x="0" y="0"/>
          <a:ext cx="0" cy="0"/>
          <a:chOff x="0" y="0"/>
          <a:chExt cx="0" cy="0"/>
        </a:xfrm>
      </p:grpSpPr>
      <p:grpSp>
        <p:nvGrpSpPr>
          <p:cNvPr id="227" name="Google Shape;227;p35"/>
          <p:cNvGrpSpPr/>
          <p:nvPr/>
        </p:nvGrpSpPr>
        <p:grpSpPr>
          <a:xfrm>
            <a:off x="374475" y="631625"/>
            <a:ext cx="5670756" cy="4286400"/>
            <a:chOff x="1282800" y="793900"/>
            <a:chExt cx="5670756" cy="4286400"/>
          </a:xfrm>
        </p:grpSpPr>
        <p:sp>
          <p:nvSpPr>
            <p:cNvPr id="228" name="Google Shape;228;p35"/>
            <p:cNvSpPr/>
            <p:nvPr/>
          </p:nvSpPr>
          <p:spPr>
            <a:xfrm>
              <a:off x="1282800" y="1934900"/>
              <a:ext cx="2520900" cy="468000"/>
            </a:xfrm>
            <a:prstGeom prst="roundRect">
              <a:avLst>
                <a:gd fmla="val 16667" name="adj"/>
              </a:avLst>
            </a:prstGeom>
            <a:solidFill>
              <a:srgbClr val="6FA8DC"/>
            </a:solid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234000">
              <a:noAutofit/>
            </a:bodyPr>
            <a:lstStyle/>
            <a:p>
              <a:pPr indent="0" lvl="0" marL="0" rtl="0" algn="ctr">
                <a:spcBef>
                  <a:spcPts val="0"/>
                </a:spcBef>
                <a:spcAft>
                  <a:spcPts val="0"/>
                </a:spcAft>
                <a:buNone/>
              </a:pPr>
              <a:r>
                <a:rPr lang="en-GB" sz="1800"/>
                <a:t>Feature extraction</a:t>
              </a:r>
              <a:endParaRPr sz="1800"/>
            </a:p>
            <a:p>
              <a:pPr indent="0" lvl="0" marL="0" rtl="0" algn="l">
                <a:spcBef>
                  <a:spcPts val="0"/>
                </a:spcBef>
                <a:spcAft>
                  <a:spcPts val="0"/>
                </a:spcAft>
                <a:buNone/>
              </a:pPr>
              <a:r>
                <a:t/>
              </a:r>
              <a:endParaRPr/>
            </a:p>
          </p:txBody>
        </p:sp>
        <p:sp>
          <p:nvSpPr>
            <p:cNvPr id="229" name="Google Shape;229;p35"/>
            <p:cNvSpPr/>
            <p:nvPr/>
          </p:nvSpPr>
          <p:spPr>
            <a:xfrm>
              <a:off x="4112850" y="3961138"/>
              <a:ext cx="1522206" cy="468018"/>
            </a:xfrm>
            <a:prstGeom prst="flowChartTerminator">
              <a:avLst/>
            </a:prstGeom>
            <a:solidFill>
              <a:srgbClr val="FFE599"/>
            </a:solid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90000" spcFirstLastPara="1" rIns="90000" wrap="square" tIns="216000">
              <a:noAutofit/>
            </a:bodyPr>
            <a:lstStyle/>
            <a:p>
              <a:pPr indent="0" lvl="0" marL="35999" marR="0" rtl="0" algn="ctr">
                <a:spcBef>
                  <a:spcPts val="0"/>
                </a:spcBef>
                <a:spcAft>
                  <a:spcPts val="0"/>
                </a:spcAft>
                <a:buNone/>
              </a:pPr>
              <a:r>
                <a:rPr lang="en-GB" sz="1800"/>
                <a:t>Test Image</a:t>
              </a:r>
              <a:endParaRPr sz="1800"/>
            </a:p>
            <a:p>
              <a:pPr indent="0" lvl="0" marL="0" marR="0" rtl="0" algn="ctr">
                <a:lnSpc>
                  <a:spcPct val="100000"/>
                </a:lnSpc>
                <a:spcBef>
                  <a:spcPts val="0"/>
                </a:spcBef>
                <a:spcAft>
                  <a:spcPts val="0"/>
                </a:spcAft>
                <a:buNone/>
              </a:pPr>
              <a:r>
                <a:t/>
              </a:r>
              <a:endParaRPr sz="1800"/>
            </a:p>
          </p:txBody>
        </p:sp>
        <p:sp>
          <p:nvSpPr>
            <p:cNvPr id="230" name="Google Shape;230;p35"/>
            <p:cNvSpPr/>
            <p:nvPr/>
          </p:nvSpPr>
          <p:spPr>
            <a:xfrm>
              <a:off x="1343850" y="3310000"/>
              <a:ext cx="2398800" cy="1770300"/>
            </a:xfrm>
            <a:prstGeom prst="diamond">
              <a:avLst/>
            </a:prstGeom>
            <a:solidFill>
              <a:srgbClr val="E06666"/>
            </a:solid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234000">
              <a:noAutofit/>
            </a:bodyPr>
            <a:lstStyle/>
            <a:p>
              <a:pPr indent="0" lvl="0" marL="0" marR="0" rtl="0" algn="ctr">
                <a:lnSpc>
                  <a:spcPct val="100000"/>
                </a:lnSpc>
                <a:spcBef>
                  <a:spcPts val="0"/>
                </a:spcBef>
                <a:spcAft>
                  <a:spcPts val="0"/>
                </a:spcAft>
                <a:buNone/>
              </a:pPr>
              <a:r>
                <a:rPr lang="en-GB" sz="1800"/>
                <a:t>Predicted</a:t>
              </a:r>
              <a:endParaRPr sz="1800"/>
            </a:p>
            <a:p>
              <a:pPr indent="0" lvl="0" marL="0" marR="0" rtl="0" algn="ctr">
                <a:lnSpc>
                  <a:spcPct val="100000"/>
                </a:lnSpc>
                <a:spcBef>
                  <a:spcPts val="0"/>
                </a:spcBef>
                <a:spcAft>
                  <a:spcPts val="0"/>
                </a:spcAft>
                <a:buNone/>
              </a:pPr>
              <a:r>
                <a:rPr lang="en-GB" sz="1800"/>
                <a:t>Model</a:t>
              </a:r>
              <a:endParaRPr sz="1800"/>
            </a:p>
            <a:p>
              <a:pPr indent="0" lvl="0" marL="0" rtl="0" algn="l">
                <a:spcBef>
                  <a:spcPts val="0"/>
                </a:spcBef>
                <a:spcAft>
                  <a:spcPts val="0"/>
                </a:spcAft>
                <a:buNone/>
              </a:pPr>
              <a:r>
                <a:t/>
              </a:r>
              <a:endParaRPr/>
            </a:p>
          </p:txBody>
        </p:sp>
        <p:sp>
          <p:nvSpPr>
            <p:cNvPr id="231" name="Google Shape;231;p35"/>
            <p:cNvSpPr/>
            <p:nvPr/>
          </p:nvSpPr>
          <p:spPr>
            <a:xfrm>
              <a:off x="1514225" y="793900"/>
              <a:ext cx="2058048" cy="468018"/>
            </a:xfrm>
            <a:prstGeom prst="flowChartTerminator">
              <a:avLst/>
            </a:prstGeom>
            <a:solidFill>
              <a:srgbClr val="FFE599"/>
            </a:solid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90000" spcFirstLastPara="1" rIns="90000" wrap="square" tIns="216000">
              <a:noAutofit/>
            </a:bodyPr>
            <a:lstStyle/>
            <a:p>
              <a:pPr indent="0" lvl="0" marL="35999" marR="0" rtl="0" algn="ctr">
                <a:spcBef>
                  <a:spcPts val="0"/>
                </a:spcBef>
                <a:spcAft>
                  <a:spcPts val="0"/>
                </a:spcAft>
                <a:buNone/>
              </a:pPr>
              <a:r>
                <a:rPr lang="en-GB" sz="1800"/>
                <a:t>Training Image</a:t>
              </a:r>
              <a:endParaRPr sz="1800"/>
            </a:p>
            <a:p>
              <a:pPr indent="0" lvl="0" marL="0" marR="0" rtl="0" algn="ctr">
                <a:lnSpc>
                  <a:spcPct val="100000"/>
                </a:lnSpc>
                <a:spcBef>
                  <a:spcPts val="0"/>
                </a:spcBef>
                <a:spcAft>
                  <a:spcPts val="0"/>
                </a:spcAft>
                <a:buNone/>
              </a:pPr>
              <a:r>
                <a:t/>
              </a:r>
              <a:endParaRPr sz="1800"/>
            </a:p>
          </p:txBody>
        </p:sp>
        <p:sp>
          <p:nvSpPr>
            <p:cNvPr id="232" name="Google Shape;232;p35"/>
            <p:cNvSpPr/>
            <p:nvPr/>
          </p:nvSpPr>
          <p:spPr>
            <a:xfrm>
              <a:off x="1282800" y="2622450"/>
              <a:ext cx="2520900" cy="468000"/>
            </a:xfrm>
            <a:prstGeom prst="roundRect">
              <a:avLst>
                <a:gd fmla="val 16667" name="adj"/>
              </a:avLst>
            </a:prstGeom>
            <a:solidFill>
              <a:srgbClr val="6FA8DC"/>
            </a:solid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234000">
              <a:noAutofit/>
            </a:bodyPr>
            <a:lstStyle/>
            <a:p>
              <a:pPr indent="0" lvl="0" marL="0" rtl="0" algn="ctr">
                <a:spcBef>
                  <a:spcPts val="0"/>
                </a:spcBef>
                <a:spcAft>
                  <a:spcPts val="0"/>
                </a:spcAft>
                <a:buNone/>
              </a:pPr>
              <a:r>
                <a:rPr lang="en-GB" sz="1800"/>
                <a:t>Model training</a:t>
              </a:r>
              <a:endParaRPr sz="1800"/>
            </a:p>
            <a:p>
              <a:pPr indent="0" lvl="0" marL="0" rtl="0" algn="l">
                <a:spcBef>
                  <a:spcPts val="0"/>
                </a:spcBef>
                <a:spcAft>
                  <a:spcPts val="0"/>
                </a:spcAft>
                <a:buNone/>
              </a:pPr>
              <a:r>
                <a:t/>
              </a:r>
              <a:endParaRPr/>
            </a:p>
          </p:txBody>
        </p:sp>
        <p:cxnSp>
          <p:nvCxnSpPr>
            <p:cNvPr id="233" name="Google Shape;233;p35"/>
            <p:cNvCxnSpPr>
              <a:stCxn id="231" idx="2"/>
              <a:endCxn id="228" idx="0"/>
            </p:cNvCxnSpPr>
            <p:nvPr/>
          </p:nvCxnSpPr>
          <p:spPr>
            <a:xfrm>
              <a:off x="2543249" y="1261918"/>
              <a:ext cx="0" cy="672900"/>
            </a:xfrm>
            <a:prstGeom prst="straightConnector1">
              <a:avLst/>
            </a:prstGeom>
            <a:noFill/>
            <a:ln cap="flat" cmpd="sng" w="28575">
              <a:solidFill>
                <a:schemeClr val="dk2"/>
              </a:solidFill>
              <a:prstDash val="solid"/>
              <a:round/>
              <a:headEnd len="med" w="med" type="none"/>
              <a:tailEnd len="med" w="med" type="triangle"/>
            </a:ln>
          </p:spPr>
        </p:cxnSp>
        <p:cxnSp>
          <p:nvCxnSpPr>
            <p:cNvPr id="234" name="Google Shape;234;p35"/>
            <p:cNvCxnSpPr>
              <a:stCxn id="228" idx="2"/>
              <a:endCxn id="232" idx="0"/>
            </p:cNvCxnSpPr>
            <p:nvPr/>
          </p:nvCxnSpPr>
          <p:spPr>
            <a:xfrm>
              <a:off x="2543250" y="2402900"/>
              <a:ext cx="0" cy="219600"/>
            </a:xfrm>
            <a:prstGeom prst="straightConnector1">
              <a:avLst/>
            </a:prstGeom>
            <a:noFill/>
            <a:ln cap="flat" cmpd="sng" w="28575">
              <a:solidFill>
                <a:schemeClr val="dk2"/>
              </a:solidFill>
              <a:prstDash val="solid"/>
              <a:round/>
              <a:headEnd len="med" w="med" type="none"/>
              <a:tailEnd len="med" w="med" type="triangle"/>
            </a:ln>
          </p:spPr>
        </p:cxnSp>
        <p:cxnSp>
          <p:nvCxnSpPr>
            <p:cNvPr id="235" name="Google Shape;235;p35"/>
            <p:cNvCxnSpPr>
              <a:stCxn id="232" idx="2"/>
              <a:endCxn id="230" idx="0"/>
            </p:cNvCxnSpPr>
            <p:nvPr/>
          </p:nvCxnSpPr>
          <p:spPr>
            <a:xfrm>
              <a:off x="2543250" y="3090450"/>
              <a:ext cx="0" cy="219600"/>
            </a:xfrm>
            <a:prstGeom prst="straightConnector1">
              <a:avLst/>
            </a:prstGeom>
            <a:noFill/>
            <a:ln cap="flat" cmpd="sng" w="28575">
              <a:solidFill>
                <a:schemeClr val="dk2"/>
              </a:solidFill>
              <a:prstDash val="solid"/>
              <a:round/>
              <a:headEnd len="med" w="med" type="none"/>
              <a:tailEnd len="med" w="med" type="triangle"/>
            </a:ln>
          </p:spPr>
        </p:cxnSp>
        <p:cxnSp>
          <p:nvCxnSpPr>
            <p:cNvPr id="236" name="Google Shape;236;p35"/>
            <p:cNvCxnSpPr>
              <a:stCxn id="230" idx="3"/>
              <a:endCxn id="237" idx="1"/>
            </p:cNvCxnSpPr>
            <p:nvPr/>
          </p:nvCxnSpPr>
          <p:spPr>
            <a:xfrm>
              <a:off x="3742650" y="4195150"/>
              <a:ext cx="370200" cy="0"/>
            </a:xfrm>
            <a:prstGeom prst="straightConnector1">
              <a:avLst/>
            </a:prstGeom>
            <a:noFill/>
            <a:ln cap="flat" cmpd="sng" w="28575">
              <a:solidFill>
                <a:schemeClr val="dk2"/>
              </a:solidFill>
              <a:prstDash val="solid"/>
              <a:round/>
              <a:headEnd len="med" w="med" type="none"/>
              <a:tailEnd len="med" w="med" type="triangle"/>
            </a:ln>
          </p:spPr>
        </p:cxnSp>
        <p:cxnSp>
          <p:nvCxnSpPr>
            <p:cNvPr id="238" name="Google Shape;238;p35"/>
            <p:cNvCxnSpPr>
              <a:stCxn id="229" idx="3"/>
            </p:cNvCxnSpPr>
            <p:nvPr/>
          </p:nvCxnSpPr>
          <p:spPr>
            <a:xfrm flipH="1" rot="10800000">
              <a:off x="5635056" y="4184047"/>
              <a:ext cx="1318500" cy="11100"/>
            </a:xfrm>
            <a:prstGeom prst="straightConnector1">
              <a:avLst/>
            </a:prstGeom>
            <a:noFill/>
            <a:ln cap="flat" cmpd="sng" w="28575">
              <a:solidFill>
                <a:schemeClr val="dk2"/>
              </a:solidFill>
              <a:prstDash val="solid"/>
              <a:round/>
              <a:headEnd len="med" w="med" type="none"/>
              <a:tailEnd len="med" w="med" type="triangle"/>
            </a:ln>
          </p:spPr>
        </p:cxnSp>
      </p:grpSp>
      <p:pic>
        <p:nvPicPr>
          <p:cNvPr id="239" name="Google Shape;239;p35"/>
          <p:cNvPicPr preferRelativeResize="0"/>
          <p:nvPr/>
        </p:nvPicPr>
        <p:blipFill>
          <a:blip r:embed="rId3">
            <a:alphaModFix/>
          </a:blip>
          <a:stretch>
            <a:fillRect/>
          </a:stretch>
        </p:blipFill>
        <p:spPr>
          <a:xfrm>
            <a:off x="6045225" y="3045724"/>
            <a:ext cx="2473164" cy="1872300"/>
          </a:xfrm>
          <a:prstGeom prst="rect">
            <a:avLst/>
          </a:prstGeom>
          <a:noFill/>
          <a:ln>
            <a:noFill/>
          </a:ln>
        </p:spPr>
      </p:pic>
      <p:sp>
        <p:nvSpPr>
          <p:cNvPr id="240" name="Google Shape;240;p35"/>
          <p:cNvSpPr txBox="1"/>
          <p:nvPr>
            <p:ph type="title"/>
          </p:nvPr>
        </p:nvSpPr>
        <p:spPr>
          <a:xfrm>
            <a:off x="4462963" y="1276450"/>
            <a:ext cx="8520600" cy="61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GB"/>
              <a:t>Modelling</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a:t>Four</a:t>
            </a:r>
            <a:r>
              <a:rPr b="1" lang="en-GB"/>
              <a:t> Models</a:t>
            </a:r>
            <a:endParaRPr b="1"/>
          </a:p>
        </p:txBody>
      </p:sp>
      <p:sp>
        <p:nvSpPr>
          <p:cNvPr id="246" name="Google Shape;246;p3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GB"/>
              <a:t>Random Forest</a:t>
            </a:r>
            <a:endParaRPr/>
          </a:p>
          <a:p>
            <a:pPr indent="-342900" lvl="0" marL="457200" rtl="0" algn="l">
              <a:spcBef>
                <a:spcPts val="1600"/>
              </a:spcBef>
              <a:spcAft>
                <a:spcPts val="0"/>
              </a:spcAft>
              <a:buSzPts val="1800"/>
              <a:buChar char="●"/>
            </a:pPr>
            <a:r>
              <a:rPr lang="en-GB"/>
              <a:t>GBM</a:t>
            </a:r>
            <a:endParaRPr/>
          </a:p>
          <a:p>
            <a:pPr indent="-342900" lvl="0" marL="457200" rtl="0" algn="l">
              <a:spcBef>
                <a:spcPts val="1600"/>
              </a:spcBef>
              <a:spcAft>
                <a:spcPts val="0"/>
              </a:spcAft>
              <a:buSzPts val="1800"/>
              <a:buChar char="●"/>
            </a:pPr>
            <a:r>
              <a:rPr lang="en-GB"/>
              <a:t>Neural Network</a:t>
            </a:r>
            <a:endParaRPr/>
          </a:p>
          <a:p>
            <a:pPr indent="-342900" lvl="0" marL="457200" rtl="0" algn="l">
              <a:spcBef>
                <a:spcPts val="1600"/>
              </a:spcBef>
              <a:spcAft>
                <a:spcPts val="1600"/>
              </a:spcAft>
              <a:buSzPts val="1800"/>
              <a:buChar char="●"/>
            </a:pPr>
            <a:r>
              <a:rPr lang="en-GB"/>
              <a:t>SVM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50" name="Shape 250"/>
        <p:cNvGrpSpPr/>
        <p:nvPr/>
      </p:nvGrpSpPr>
      <p:grpSpPr>
        <a:xfrm>
          <a:off x="0" y="0"/>
          <a:ext cx="0" cy="0"/>
          <a:chOff x="0" y="0"/>
          <a:chExt cx="0" cy="0"/>
        </a:xfrm>
      </p:grpSpPr>
      <p:sp>
        <p:nvSpPr>
          <p:cNvPr id="251" name="Google Shape;251;p37"/>
          <p:cNvSpPr txBox="1"/>
          <p:nvPr>
            <p:ph type="title"/>
          </p:nvPr>
        </p:nvSpPr>
        <p:spPr>
          <a:xfrm>
            <a:off x="225100" y="1905150"/>
            <a:ext cx="4045200" cy="13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t>Random Forest</a:t>
            </a:r>
            <a:endParaRPr b="1"/>
          </a:p>
        </p:txBody>
      </p:sp>
      <p:sp>
        <p:nvSpPr>
          <p:cNvPr id="252" name="Google Shape;252;p37"/>
          <p:cNvSpPr txBox="1"/>
          <p:nvPr>
            <p:ph idx="2" type="body"/>
          </p:nvPr>
        </p:nvSpPr>
        <p:spPr>
          <a:xfrm>
            <a:off x="5031300" y="1873200"/>
            <a:ext cx="3837000" cy="1397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a:t>C</a:t>
            </a:r>
            <a:r>
              <a:rPr lang="en-GB"/>
              <a:t>onstruct a multitude of decision trees at training time and outputting the class or the mean prediction of the individual trees.</a:t>
            </a:r>
            <a:endParaRPr/>
          </a:p>
        </p:txBody>
      </p:sp>
      <p:sp>
        <p:nvSpPr>
          <p:cNvPr id="253" name="Google Shape;253;p37"/>
          <p:cNvSpPr txBox="1"/>
          <p:nvPr/>
        </p:nvSpPr>
        <p:spPr>
          <a:xfrm rot="-749700">
            <a:off x="886460" y="1294558"/>
            <a:ext cx="7942520" cy="6554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600">
                <a:solidFill>
                  <a:srgbClr val="FF0000"/>
                </a:solidFill>
              </a:rPr>
              <a:t>TOO SLOW</a:t>
            </a:r>
            <a:endParaRPr sz="9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57" name="Shape 257"/>
        <p:cNvGrpSpPr/>
        <p:nvPr/>
      </p:nvGrpSpPr>
      <p:grpSpPr>
        <a:xfrm>
          <a:off x="0" y="0"/>
          <a:ext cx="0" cy="0"/>
          <a:chOff x="0" y="0"/>
          <a:chExt cx="0" cy="0"/>
        </a:xfrm>
      </p:grpSpPr>
      <p:sp>
        <p:nvSpPr>
          <p:cNvPr id="258" name="Google Shape;258;p38"/>
          <p:cNvSpPr txBox="1"/>
          <p:nvPr>
            <p:ph type="title"/>
          </p:nvPr>
        </p:nvSpPr>
        <p:spPr>
          <a:xfrm>
            <a:off x="225100" y="1905150"/>
            <a:ext cx="4045200" cy="13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t>Gradient Boosting Machine</a:t>
            </a:r>
            <a:endParaRPr b="1"/>
          </a:p>
        </p:txBody>
      </p:sp>
      <p:sp>
        <p:nvSpPr>
          <p:cNvPr id="259" name="Google Shape;259;p38"/>
          <p:cNvSpPr txBox="1"/>
          <p:nvPr>
            <p:ph idx="2" type="body"/>
          </p:nvPr>
        </p:nvSpPr>
        <p:spPr>
          <a:xfrm>
            <a:off x="5015700" y="3174725"/>
            <a:ext cx="3837000" cy="1397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a:t>T</a:t>
            </a:r>
            <a:r>
              <a:rPr lang="en-GB"/>
              <a:t>he gradient boosting algorithm adds sub-models to the ensemble incrementally to minimize the loss function</a:t>
            </a:r>
            <a:endParaRPr/>
          </a:p>
        </p:txBody>
      </p:sp>
      <p:pic>
        <p:nvPicPr>
          <p:cNvPr id="260" name="Google Shape;260;p38"/>
          <p:cNvPicPr preferRelativeResize="0"/>
          <p:nvPr/>
        </p:nvPicPr>
        <p:blipFill>
          <a:blip r:embed="rId3">
            <a:alphaModFix/>
          </a:blip>
          <a:stretch>
            <a:fillRect/>
          </a:stretch>
        </p:blipFill>
        <p:spPr>
          <a:xfrm>
            <a:off x="5061575" y="269750"/>
            <a:ext cx="3592099" cy="2594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